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charts/chart13.xml" ContentType="application/vnd.openxmlformats-officedocument.drawingml.chart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8.xml" ContentType="application/vnd.openxmlformats-officedocument.drawingml.char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charts/chart10.xml" ContentType="application/vnd.openxmlformats-officedocument.drawingml.chart+xml"/>
  <Override PartName="/ppt/diagrams/quickStyle50.xml" ContentType="application/vnd.openxmlformats-officedocument.drawingml.diagramStyl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rawings/drawing8.xml" ContentType="application/vnd.openxmlformats-officedocument.drawingml.chartshapes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ata40.xml" ContentType="application/vnd.openxmlformats-officedocument.drawingml.diagramData+xml"/>
  <Override PartName="/ppt/diagrams/quickStyle48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charts/chart15.xml" ContentType="application/vnd.openxmlformats-officedocument.drawingml.chart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quickStyle44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47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rawings/drawing5.xml" ContentType="application/vnd.openxmlformats-officedocument.drawingml.chartshape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notesSlides/notesSlide1.xml" ContentType="application/vnd.openxmlformats-officedocument.presentationml.notesSlide+xml"/>
  <Override PartName="/ppt/diagrams/data45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charts/chart12.xml" ContentType="application/vnd.openxmlformats-officedocument.drawingml.char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rawings/drawing6.xml" ContentType="application/vnd.openxmlformats-officedocument.drawingml.chartshape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charts/chart7.xml" ContentType="application/vnd.openxmlformats-officedocument.drawingml.chart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rawings/drawing7.xml" ContentType="application/vnd.openxmlformats-officedocument.drawingml.chartshapes+xml"/>
  <Override PartName="/ppt/diagrams/colors45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theme/themeOverride2.xml" ContentType="application/vnd.openxmlformats-officedocument.themeOverr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charts/chart14.xml" ContentType="application/vnd.openxmlformats-officedocument.drawingml.chart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Default Extension="wdp" ContentType="image/vnd.ms-photo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rawings/drawing4.xml" ContentType="application/vnd.openxmlformats-officedocument.drawingml.chartshapes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4" r:id="rId3"/>
    <p:sldId id="289" r:id="rId4"/>
    <p:sldId id="286" r:id="rId5"/>
    <p:sldId id="285" r:id="rId6"/>
    <p:sldId id="298" r:id="rId7"/>
    <p:sldId id="273" r:id="rId8"/>
    <p:sldId id="268" r:id="rId9"/>
    <p:sldId id="262" r:id="rId10"/>
    <p:sldId id="272" r:id="rId11"/>
    <p:sldId id="292" r:id="rId12"/>
    <p:sldId id="281" r:id="rId13"/>
    <p:sldId id="293" r:id="rId14"/>
    <p:sldId id="295" r:id="rId15"/>
    <p:sldId id="260" r:id="rId16"/>
    <p:sldId id="279" r:id="rId17"/>
    <p:sldId id="257" r:id="rId18"/>
    <p:sldId id="263" r:id="rId19"/>
    <p:sldId id="258" r:id="rId20"/>
    <p:sldId id="266" r:id="rId21"/>
    <p:sldId id="277" r:id="rId22"/>
    <p:sldId id="275" r:id="rId23"/>
    <p:sldId id="261" r:id="rId24"/>
    <p:sldId id="288" r:id="rId25"/>
    <p:sldId id="287" r:id="rId26"/>
    <p:sldId id="296" r:id="rId27"/>
    <p:sldId id="284" r:id="rId28"/>
    <p:sldId id="290" r:id="rId29"/>
    <p:sldId id="297" r:id="rId30"/>
    <p:sldId id="294" r:id="rId31"/>
    <p:sldId id="276" r:id="rId32"/>
    <p:sldId id="283" r:id="rId33"/>
    <p:sldId id="278" r:id="rId34"/>
    <p:sldId id="280" r:id="rId35"/>
    <p:sldId id="25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314" autoAdjust="0"/>
  </p:normalViewPr>
  <p:slideViewPr>
    <p:cSldViewPr>
      <p:cViewPr>
        <p:scale>
          <a:sx n="66" d="100"/>
          <a:sy n="66" d="100"/>
        </p:scale>
        <p:origin x="-2286" y="-11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'Таблица по расходам '!$B$151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2.1334995036393814E-2"/>
                  <c:y val="-2.71337372770546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557,7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5.6894440044296182E-3"/>
                  <c:y val="-3.16560268232304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050,1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4.2669990072787623E-3"/>
                  <c:y val="-3.84394611424941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068,0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'Таблица по расходам '!$C$150:$E$150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'Таблица по расходам '!$C$151:$E$151</c:f>
              <c:numCache>
                <c:formatCode>General</c:formatCode>
                <c:ptCount val="3"/>
                <c:pt idx="0">
                  <c:v>6557.6938336900002</c:v>
                </c:pt>
                <c:pt idx="1">
                  <c:v>6050.1480003500001</c:v>
                </c:pt>
                <c:pt idx="2">
                  <c:v>6068.0379268700008</c:v>
                </c:pt>
              </c:numCache>
            </c:numRef>
          </c:val>
        </c:ser>
        <c:ser>
          <c:idx val="1"/>
          <c:order val="1"/>
          <c:tx>
            <c:strRef>
              <c:f>'Таблица по расходам '!$B$152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271365905580384E-2"/>
                  <c:y val="-2.71337372770546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643,4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4135992058230098E-2"/>
                  <c:y val="-3.39171715963183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351,4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2669990072787614E-2"/>
                  <c:y val="-4.07006059155820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298,9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'Таблица по расходам '!$C$150:$E$150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'Таблица по расходам '!$C$152:$E$152</c:f>
              <c:numCache>
                <c:formatCode>General</c:formatCode>
                <c:ptCount val="3"/>
                <c:pt idx="0">
                  <c:v>6643.3759840600014</c:v>
                </c:pt>
                <c:pt idx="1">
                  <c:v>6351.4292701003706</c:v>
                </c:pt>
                <c:pt idx="2">
                  <c:v>6298.8809614987404</c:v>
                </c:pt>
              </c:numCache>
            </c:numRef>
          </c:val>
        </c:ser>
        <c:ser>
          <c:idx val="2"/>
          <c:order val="2"/>
          <c:tx>
            <c:strRef>
              <c:f>'Таблица по расходам '!$B$153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5645663026688794E-2"/>
                  <c:y val="-5.65286193271972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85,7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757328038820065E-2"/>
                  <c:y val="-3.16560268232304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301,3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2757216044095575E-2"/>
                  <c:y val="-4.07006059155819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230,8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'Таблица по расходам '!$C$150:$E$150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'Таблица по расходам '!$C$153:$E$153</c:f>
              <c:numCache>
                <c:formatCode>General</c:formatCode>
                <c:ptCount val="3"/>
                <c:pt idx="0">
                  <c:v>85.682150370001168</c:v>
                </c:pt>
                <c:pt idx="1">
                  <c:v>301.28126975036952</c:v>
                </c:pt>
                <c:pt idx="2">
                  <c:v>230.84303462873865</c:v>
                </c:pt>
              </c:numCache>
            </c:numRef>
          </c:val>
        </c:ser>
        <c:dLbls>
          <c:showVal val="1"/>
        </c:dLbls>
        <c:gapWidth val="75"/>
        <c:shape val="cylinder"/>
        <c:axId val="115860608"/>
        <c:axId val="115862144"/>
        <c:axId val="0"/>
      </c:bar3DChart>
      <c:catAx>
        <c:axId val="115860608"/>
        <c:scaling>
          <c:orientation val="minMax"/>
        </c:scaling>
        <c:axPos val="b"/>
        <c:majorTickMark val="none"/>
        <c:tickLblPos val="nextTo"/>
        <c:crossAx val="115862144"/>
        <c:crosses val="autoZero"/>
        <c:auto val="1"/>
        <c:lblAlgn val="ctr"/>
        <c:lblOffset val="100"/>
      </c:catAx>
      <c:valAx>
        <c:axId val="115862144"/>
        <c:scaling>
          <c:orientation val="minMax"/>
        </c:scaling>
        <c:axPos val="l"/>
        <c:numFmt formatCode="General" sourceLinked="1"/>
        <c:majorTickMark val="none"/>
        <c:tickLblPos val="nextTo"/>
        <c:crossAx val="1158606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3.3826097790308235E-2"/>
          <c:y val="6.9639608301974312E-2"/>
          <c:w val="0.9414712983501563"/>
          <c:h val="0.93033256385120511"/>
        </c:manualLayout>
      </c:layout>
      <c:ofPieChart>
        <c:ofPieType val="bar"/>
        <c:varyColors val="1"/>
        <c:ser>
          <c:idx val="0"/>
          <c:order val="0"/>
          <c:explosion val="9"/>
          <c:dLbls>
            <c:dLbl>
              <c:idx val="0"/>
              <c:layout>
                <c:manualLayout>
                  <c:x val="-6.5748031496062967E-2"/>
                  <c:y val="-0.17392670153386616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2000"/>
                      <a:t>Образование</a:t>
                    </a:r>
                  </a:p>
                  <a:p>
                    <a:pPr>
                      <a:defRPr sz="2000"/>
                    </a:pPr>
                    <a:r>
                      <a:rPr lang="ru-RU" sz="2000"/>
                      <a:t>2 876,8 (43%)</a:t>
                    </a:r>
                  </a:p>
                </c:rich>
              </c:tx>
              <c:spPr>
                <a:solidFill>
                  <a:schemeClr val="bg2"/>
                </a:solidFill>
                <a:ln>
                  <a:solidFill>
                    <a:schemeClr val="accent1"/>
                  </a:solidFill>
                </a:ln>
              </c:spPr>
              <c:showVal val="1"/>
              <c:showCatName val="1"/>
              <c:showPercent val="1"/>
            </c:dLbl>
            <c:dLbl>
              <c:idx val="1"/>
              <c:layout>
                <c:manualLayout>
                  <c:x val="1.293055555555556E-2"/>
                  <c:y val="5.814262550293287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ЖКХ</a:t>
                    </a:r>
                  </a:p>
                  <a:p>
                    <a:r>
                      <a:rPr lang="ru-RU"/>
                      <a:t>1 198,4 (18%)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1.9038221784776904E-2"/>
                  <c:y val="-7.5996672884299425E-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МБТ поселениям общего характера 726,2 (11%)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9.209700172638266E-2"/>
                  <c:y val="-4.4485483491270419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Общегос</a:t>
                    </a:r>
                    <a:r>
                      <a:rPr lang="ru-RU" dirty="0"/>
                      <a:t>. </a:t>
                    </a:r>
                    <a:r>
                      <a:rPr lang="ru-RU"/>
                      <a:t>в</a:t>
                    </a:r>
                    <a:r>
                      <a:rPr lang="ru-RU" smtClean="0"/>
                      <a:t>опросы </a:t>
                    </a:r>
                    <a:r>
                      <a:rPr lang="ru-RU"/>
                      <a:t>706,9 (11%)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5.2907370953630815E-2"/>
                  <c:y val="-0.1288000163724498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Социальная политика 704,5 (11%)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8.5399606299212616E-2"/>
                  <c:y val="-0.2933628719615949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Нац. </a:t>
                    </a:r>
                    <a:r>
                      <a:rPr lang="ru-RU" dirty="0" smtClean="0"/>
                      <a:t>экономика </a:t>
                    </a:r>
                    <a:r>
                      <a:rPr lang="ru-RU" dirty="0"/>
                      <a:t>191,1 (3%)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6"/>
              <c:layout>
                <c:manualLayout>
                  <c:x val="2.3646981627296591E-2"/>
                  <c:y val="-9.552279001348655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Нац. безопасность и правоохр. деятельность 127,0 (2%)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7"/>
              <c:layout>
                <c:manualLayout>
                  <c:x val="-4.9079615048118891E-2"/>
                  <c:y val="7.48984993228600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Физкультура </a:t>
                    </a:r>
                    <a:r>
                      <a:rPr lang="ru-RU" dirty="0"/>
                      <a:t>и спорт 54,3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8"/>
              <c:layout>
                <c:manualLayout>
                  <c:x val="-5.803193350831147E-2"/>
                  <c:y val="-2.170994158543788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 </a:t>
                    </a:r>
                    <a:r>
                      <a:rPr lang="ru-RU" dirty="0"/>
                      <a:t>19,8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9"/>
              <c:layout>
                <c:manualLayout>
                  <c:x val="-7.2751749781277339E-2"/>
                  <c:y val="2.3206485829060782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СМИ 13,4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0"/>
              <c:layout>
                <c:manualLayout>
                  <c:x val="-7.1664370078740158E-2"/>
                  <c:y val="5.9825224097907271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Здрав. </a:t>
                    </a:r>
                    <a:r>
                      <a:rPr lang="ru-RU" dirty="0"/>
                      <a:t>10,0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1"/>
              <c:layout>
                <c:manualLayout>
                  <c:x val="-3.9292104111985901E-2"/>
                  <c:y val="1.088731369029172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Нац. оборона 8,7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2"/>
              <c:layout>
                <c:manualLayout>
                  <c:x val="-2.6087598425196756E-2"/>
                  <c:y val="3.53403715376654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Охр. </a:t>
                    </a:r>
                    <a:r>
                      <a:rPr lang="ru-RU" dirty="0" err="1"/>
                      <a:t>окр</a:t>
                    </a:r>
                    <a:r>
                      <a:rPr lang="ru-RU" dirty="0"/>
                      <a:t>. </a:t>
                    </a:r>
                    <a:r>
                      <a:rPr lang="en-US" dirty="0"/>
                      <a:t>c</a:t>
                    </a:r>
                    <a:r>
                      <a:rPr lang="ru-RU" dirty="0" err="1" smtClean="0"/>
                      <a:t>реды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4,7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3"/>
              <c:layout>
                <c:manualLayout>
                  <c:x val="-2.4955271216097887E-2"/>
                  <c:y val="8.273203562177301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Обсл</a:t>
                    </a:r>
                    <a:r>
                      <a:rPr lang="ru-RU" dirty="0" smtClean="0"/>
                      <a:t>. </a:t>
                    </a:r>
                    <a:r>
                      <a:rPr lang="ru-RU" dirty="0" err="1"/>
                      <a:t>мун</a:t>
                    </a:r>
                    <a:r>
                      <a:rPr lang="ru-RU" dirty="0"/>
                      <a:t>. долга 1,6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4"/>
              <c:layout>
                <c:manualLayout>
                  <c:x val="6.8370188101487317E-2"/>
                  <c:y val="2.488082464521486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Другие</a:t>
                    </a:r>
                  </a:p>
                  <a:p>
                    <a:r>
                      <a:rPr lang="ru-RU"/>
                      <a:t> 112,6 (1%)</a:t>
                    </a:r>
                  </a:p>
                </c:rich>
              </c:tx>
              <c:showVal val="1"/>
              <c:showCatName val="1"/>
              <c:showPercent val="1"/>
            </c:dLbl>
            <c:spPr>
              <a:solidFill>
                <a:schemeClr val="bg2"/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'Таблица по расходам '!$B$67:$B$80</c:f>
              <c:strCache>
                <c:ptCount val="14"/>
                <c:pt idx="0">
                  <c:v>Образование</c:v>
                </c:pt>
                <c:pt idx="1">
                  <c:v>ЖКХ</c:v>
                </c:pt>
                <c:pt idx="2">
                  <c:v>МБТ поселениям общего характера </c:v>
                </c:pt>
                <c:pt idx="3">
                  <c:v>Общегос. Вопросы</c:v>
                </c:pt>
                <c:pt idx="4">
                  <c:v>Социальная политика</c:v>
                </c:pt>
                <c:pt idx="5">
                  <c:v>Нац. Экономика</c:v>
                </c:pt>
                <c:pt idx="6">
                  <c:v>Нац. безопасность и правоохр. Деятельность</c:v>
                </c:pt>
                <c:pt idx="7">
                  <c:v>Физ. культура и спорт</c:v>
                </c:pt>
                <c:pt idx="8">
                  <c:v>Культура, кинематография</c:v>
                </c:pt>
                <c:pt idx="9">
                  <c:v>СМИ</c:v>
                </c:pt>
                <c:pt idx="10">
                  <c:v>Здравоохранение</c:v>
                </c:pt>
                <c:pt idx="11">
                  <c:v>Нац. оборона</c:v>
                </c:pt>
                <c:pt idx="12">
                  <c:v>Охрана окр. Среды</c:v>
                </c:pt>
                <c:pt idx="13">
                  <c:v>Обслуживание мун. долга</c:v>
                </c:pt>
              </c:strCache>
            </c:strRef>
          </c:cat>
          <c:val>
            <c:numRef>
              <c:f>'Таблица по расходам '!$C$67:$C$80</c:f>
              <c:numCache>
                <c:formatCode>\О\с\н\о\в\н\о\й</c:formatCode>
                <c:ptCount val="14"/>
                <c:pt idx="0">
                  <c:v>2876.75810056</c:v>
                </c:pt>
                <c:pt idx="1">
                  <c:v>1198.3956000000001</c:v>
                </c:pt>
                <c:pt idx="2">
                  <c:v>726.17523104000009</c:v>
                </c:pt>
                <c:pt idx="3">
                  <c:v>706.88719322999998</c:v>
                </c:pt>
                <c:pt idx="4">
                  <c:v>704.47405000000003</c:v>
                </c:pt>
                <c:pt idx="5">
                  <c:v>191.08627320999997</c:v>
                </c:pt>
                <c:pt idx="6">
                  <c:v>127.0261229</c:v>
                </c:pt>
                <c:pt idx="7">
                  <c:v>54.339924119999999</c:v>
                </c:pt>
                <c:pt idx="8">
                  <c:v>19.762943999999997</c:v>
                </c:pt>
                <c:pt idx="9">
                  <c:v>13.440095000000001</c:v>
                </c:pt>
                <c:pt idx="10">
                  <c:v>10</c:v>
                </c:pt>
                <c:pt idx="11">
                  <c:v>8.6738</c:v>
                </c:pt>
                <c:pt idx="12">
                  <c:v>4.7478999999999996</c:v>
                </c:pt>
                <c:pt idx="13">
                  <c:v>1.6087499999999999</c:v>
                </c:pt>
              </c:numCache>
            </c:numRef>
          </c:val>
        </c:ser>
        <c:dLbls/>
        <c:gapWidth val="190"/>
        <c:splitType val="pos"/>
        <c:splitPos val="7"/>
        <c:secondPieSize val="80"/>
        <c:serLines/>
      </c:ofPie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'Таблица по расходам '!$B$120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-0.10951975318154615"/>
                  <c:y val="-0.447428522381789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130,7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0951964118682155"/>
                  <c:y val="-0.336867317483048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704,5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'Таблица по расходам '!$C$119:$D$119</c:f>
              <c:strCache>
                <c:ptCount val="2"/>
                <c:pt idx="0">
                  <c:v>2014 год (первонач.)</c:v>
                </c:pt>
                <c:pt idx="1">
                  <c:v>2015 год</c:v>
                </c:pt>
              </c:strCache>
            </c:strRef>
          </c:cat>
          <c:val>
            <c:numRef>
              <c:f>'Таблица по расходам '!$C$120:$D$120</c:f>
              <c:numCache>
                <c:formatCode>\О\с\н\о\в\н\о\й</c:formatCode>
                <c:ptCount val="2"/>
                <c:pt idx="0">
                  <c:v>1130.6750500000001</c:v>
                </c:pt>
                <c:pt idx="1">
                  <c:v>704.47405000000003</c:v>
                </c:pt>
              </c:numCache>
            </c:numRef>
          </c:val>
        </c:ser>
        <c:dLbls>
          <c:showVal val="1"/>
        </c:dLbls>
        <c:gapWidth val="251"/>
        <c:gapDepth val="0"/>
        <c:shape val="cylinder"/>
        <c:axId val="160671232"/>
        <c:axId val="160672768"/>
        <c:axId val="0"/>
      </c:bar3DChart>
      <c:catAx>
        <c:axId val="1606712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60672768"/>
        <c:crosses val="autoZero"/>
        <c:auto val="1"/>
        <c:lblAlgn val="ctr"/>
        <c:lblOffset val="100"/>
      </c:catAx>
      <c:valAx>
        <c:axId val="160672768"/>
        <c:scaling>
          <c:orientation val="minMax"/>
        </c:scaling>
        <c:delete val="1"/>
        <c:axPos val="l"/>
        <c:numFmt formatCode="\О\с\н\о\в\н\о\й" sourceLinked="1"/>
        <c:majorTickMark val="none"/>
        <c:tickLblPos val="nextTo"/>
        <c:crossAx val="160671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0268681063343482"/>
          <c:y val="1.2932637114394694E-2"/>
          <c:w val="0.84731318936656508"/>
          <c:h val="0.84228622745620851"/>
        </c:manualLayout>
      </c:layout>
      <c:barChart>
        <c:barDir val="bar"/>
        <c:grouping val="percentStacked"/>
        <c:ser>
          <c:idx val="0"/>
          <c:order val="0"/>
          <c:tx>
            <c:strRef>
              <c:f>Таблица!$C$97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28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Таблица!$B$98:$B$102</c:f>
              <c:numCache>
                <c:formatCode>\О\с\н\о\в\н\о\й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Таблица!$C$98:$C$102</c:f>
              <c:numCache>
                <c:formatCode>#,#00%</c:formatCode>
                <c:ptCount val="5"/>
                <c:pt idx="0">
                  <c:v>0.80128225845342493</c:v>
                </c:pt>
                <c:pt idx="1">
                  <c:v>0.81627475916273129</c:v>
                </c:pt>
                <c:pt idx="2">
                  <c:v>0.81482796325518203</c:v>
                </c:pt>
                <c:pt idx="3">
                  <c:v>0.82099999999999995</c:v>
                </c:pt>
                <c:pt idx="4">
                  <c:v>0.29000000000000004</c:v>
                </c:pt>
              </c:numCache>
            </c:numRef>
          </c:val>
        </c:ser>
        <c:ser>
          <c:idx val="1"/>
          <c:order val="1"/>
          <c:tx>
            <c:strRef>
              <c:f>Таблица!$D$97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Таблица!$B$98:$B$102</c:f>
              <c:numCache>
                <c:formatCode>\О\с\н\о\в\н\о\й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Таблица!$D$98:$D$102</c:f>
              <c:numCache>
                <c:formatCode>#,#00%</c:formatCode>
                <c:ptCount val="5"/>
                <c:pt idx="0">
                  <c:v>0.19871774154657523</c:v>
                </c:pt>
                <c:pt idx="1">
                  <c:v>0.18372524083726871</c:v>
                </c:pt>
                <c:pt idx="2">
                  <c:v>0.18517203674481805</c:v>
                </c:pt>
                <c:pt idx="3">
                  <c:v>0.17900000000000002</c:v>
                </c:pt>
                <c:pt idx="4">
                  <c:v>0.71000000000000008</c:v>
                </c:pt>
              </c:numCache>
            </c:numRef>
          </c:val>
        </c:ser>
        <c:dLbls>
          <c:showVal val="1"/>
        </c:dLbls>
        <c:gapWidth val="75"/>
        <c:overlap val="100"/>
        <c:axId val="156837376"/>
        <c:axId val="156838912"/>
      </c:barChart>
      <c:catAx>
        <c:axId val="156837376"/>
        <c:scaling>
          <c:orientation val="minMax"/>
        </c:scaling>
        <c:axPos val="l"/>
        <c:numFmt formatCode="\О\с\н\о\в\н\о\й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56838912"/>
        <c:crosses val="autoZero"/>
        <c:auto val="1"/>
        <c:lblAlgn val="ctr"/>
        <c:lblOffset val="100"/>
      </c:catAx>
      <c:valAx>
        <c:axId val="156838912"/>
        <c:scaling>
          <c:orientation val="minMax"/>
        </c:scaling>
        <c:axPos val="b"/>
        <c:majorGridlines/>
        <c:numFmt formatCode="0%" sourceLinked="1"/>
        <c:majorTickMark val="none"/>
        <c:tickLblPos val="nextTo"/>
        <c:crossAx val="156837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00000000000001E-2"/>
          <c:y val="0.93097643097643101"/>
          <c:w val="0.94270833333333348"/>
          <c:h val="5.3872053872053856E-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2.6614001952999379E-2"/>
          <c:y val="0"/>
          <c:w val="0.93811603778917363"/>
          <c:h val="0.96291144033092058"/>
        </c:manualLayout>
      </c:layout>
      <c:doughnutChart>
        <c:varyColors val="1"/>
        <c:ser>
          <c:idx val="0"/>
          <c:order val="0"/>
          <c:tx>
            <c:strRef>
              <c:f>'Таблица по расходам '!$B$39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00B050"/>
            </a:solidFill>
          </c:spPr>
          <c:explosion val="3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3.0672912992055724E-3"/>
                  <c:y val="-7.426124192828478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ru-RU" sz="1600" dirty="0" err="1" smtClean="0">
                        <a:solidFill>
                          <a:schemeClr val="bg1"/>
                        </a:solidFill>
                      </a:rPr>
                      <a:t>оц</a:t>
                    </a: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. расходы </a:t>
                    </a:r>
                    <a:r>
                      <a:rPr lang="ru-RU" sz="1800" b="1" dirty="0" smtClean="0">
                        <a:solidFill>
                          <a:schemeClr val="bg1"/>
                        </a:solidFill>
                      </a:rPr>
                      <a:t>3 665,3 </a:t>
                    </a:r>
                    <a:r>
                      <a:rPr lang="ru-RU" sz="2000" b="0" dirty="0" smtClean="0">
                        <a:solidFill>
                          <a:schemeClr val="bg1"/>
                        </a:solidFill>
                      </a:rPr>
                      <a:t>55,2%</a:t>
                    </a:r>
                    <a:endParaRPr lang="ru-RU" sz="2000" b="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6.1345825984111431E-3"/>
                  <c:y val="3.4036179215954566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</a:rPr>
                      <a:t>Прочие 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расходы</a:t>
                    </a:r>
                    <a:r>
                      <a:rPr lang="ru-RU" sz="1800" b="1" dirty="0" smtClean="0">
                        <a:solidFill>
                          <a:schemeClr val="bg1"/>
                        </a:solidFill>
                      </a:rPr>
                      <a:t>2 978 </a:t>
                    </a:r>
                    <a:r>
                      <a:rPr lang="ru-RU" sz="2000" dirty="0" smtClean="0">
                        <a:solidFill>
                          <a:schemeClr val="bg1"/>
                        </a:solidFill>
                      </a:rPr>
                      <a:t>44,8%</a:t>
                    </a:r>
                    <a:endParaRPr lang="ru-RU" sz="2000" dirty="0"/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'Таблица по расходам '!$C$38:$D$38</c:f>
              <c:strCache>
                <c:ptCount val="2"/>
                <c:pt idx="0">
                  <c:v>Расходы социальной направленности</c:v>
                </c:pt>
                <c:pt idx="1">
                  <c:v>Прочие расходы</c:v>
                </c:pt>
              </c:strCache>
            </c:strRef>
          </c:cat>
          <c:val>
            <c:numRef>
              <c:f>'Таблица по расходам '!$C$39:$D$39</c:f>
              <c:numCache>
                <c:formatCode>\О\с\н\о\в\н\о\й</c:formatCode>
                <c:ptCount val="2"/>
                <c:pt idx="0">
                  <c:v>3665.3</c:v>
                </c:pt>
                <c:pt idx="1">
                  <c:v>2978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 prstMaterial="metal"/>
      </c:spPr>
    </c:plotArea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 b="1" i="0" u="sng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 smtClean="0"/>
              <a:t>Доходы в 2015 году</a:t>
            </a:r>
          </a:p>
          <a:p>
            <a:pPr>
              <a:defRPr sz="1600" b="1" i="0" u="sng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en-US" dirty="0" smtClean="0"/>
              <a:t> </a:t>
            </a:r>
            <a:r>
              <a:rPr lang="ru-RU" dirty="0" smtClean="0"/>
              <a:t>19,8 </a:t>
            </a:r>
            <a:r>
              <a:rPr lang="ru-RU" dirty="0"/>
              <a:t>млн. руб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18262196591144983"/>
          <c:y val="2.1443570799475925E-2"/>
        </c:manualLayout>
      </c:layout>
      <c:spPr>
        <a:noFill/>
        <a:ln w="25400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2692813825212777E-2"/>
          <c:y val="0.11451487809371393"/>
          <c:w val="0.85161601820823829"/>
          <c:h val="0.86852005895266193"/>
        </c:manualLayout>
      </c:layout>
      <c:pie3D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explosion val="5"/>
          <c:dPt>
            <c:idx val="0"/>
          </c:dPt>
          <c:dPt>
            <c:idx val="1"/>
            <c:explosion val="23"/>
          </c:dPt>
          <c:dPt>
            <c:idx val="2"/>
            <c:explosion val="13"/>
          </c:dPt>
          <c:dPt>
            <c:idx val="3"/>
          </c:dPt>
          <c:dLbls>
            <c:dLbl>
              <c:idx val="0"/>
              <c:layout>
                <c:manualLayout>
                  <c:x val="7.6747890780225966E-2"/>
                  <c:y val="-6.5838851941908014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0" i="0" u="none" strike="noStrike" baseline="0" dirty="0" err="1" smtClean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Государ-ственная</a:t>
                    </a:r>
                    <a:r>
                      <a:rPr lang="ru-RU" sz="1200" b="0" i="0" u="none" strike="noStrike" baseline="0" dirty="0" smtClean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 </a:t>
                    </a:r>
                    <a:r>
                      <a:rPr lang="ru-RU" sz="1200" b="0" i="0" u="none" strike="noStrike" baseline="0" dirty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пошлина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1" i="0" u="none" strike="noStrike" baseline="0" dirty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0,6 млн. руб.</a:t>
                    </a:r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</c:dLbl>
            <c:dLbl>
              <c:idx val="1"/>
              <c:layout>
                <c:manualLayout>
                  <c:x val="-5.8846861006494472E-2"/>
                  <c:y val="0.16183152645486645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0" i="0" u="none" strike="noStrike" baseline="0" dirty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Налог на доходы </a:t>
                    </a:r>
                    <a:r>
                      <a:rPr lang="ru-RU" sz="1200" b="0" i="0" u="none" strike="noStrike" baseline="0" dirty="0" err="1" smtClean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физ.лиц</a:t>
                    </a:r>
                    <a:endParaRPr lang="ru-RU" sz="1200" b="0" i="0" u="none" strike="noStrike" baseline="0" dirty="0">
                      <a:solidFill>
                        <a:srgbClr val="000000"/>
                      </a:solidFill>
                      <a:latin typeface="Arial Cyr"/>
                      <a:cs typeface="Arial Cyr"/>
                    </a:endParaRP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0" i="0" u="none" strike="noStrike" baseline="0" dirty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 </a:t>
                    </a:r>
                    <a:r>
                      <a:rPr lang="ru-RU" sz="1200" b="1" i="0" u="none" strike="noStrike" baseline="0" dirty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11,3 млн. руб.</a:t>
                    </a:r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</c:dLbl>
            <c:dLbl>
              <c:idx val="2"/>
              <c:layout>
                <c:manualLayout>
                  <c:x val="-9.2018651211411256E-2"/>
                  <c:y val="1.6948890348329797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0" i="0" u="none" strike="noStrike" baseline="0" dirty="0" err="1" smtClean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Поступле-ния</a:t>
                    </a:r>
                    <a:r>
                      <a:rPr lang="ru-RU" sz="1200" b="0" i="0" u="none" strike="noStrike" baseline="0" dirty="0" smtClean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 от </a:t>
                    </a:r>
                    <a:r>
                      <a:rPr lang="ru-RU" sz="1200" b="0" i="0" u="none" strike="noStrike" baseline="0" dirty="0" err="1" smtClean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возмеще-ния</a:t>
                    </a:r>
                    <a:r>
                      <a:rPr lang="ru-RU" sz="1200" b="0" i="0" u="none" strike="noStrike" baseline="0" dirty="0" smtClean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 </a:t>
                    </a:r>
                    <a:r>
                      <a:rPr lang="ru-RU" sz="1200" b="0" i="0" u="none" strike="noStrike" baseline="0" dirty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вреда, </a:t>
                    </a:r>
                    <a:r>
                      <a:rPr lang="ru-RU" sz="1200" b="0" i="0" u="none" strike="noStrike" baseline="0" dirty="0" err="1" smtClean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причи-няемого</a:t>
                    </a:r>
                    <a:r>
                      <a:rPr lang="ru-RU" sz="1200" b="0" i="0" u="none" strike="noStrike" baseline="0" dirty="0" smtClean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 </a:t>
                    </a:r>
                    <a:r>
                      <a:rPr lang="ru-RU" sz="1200" b="0" i="0" u="none" strike="noStrike" baseline="0" dirty="0" err="1" smtClean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автодо</a:t>
                    </a:r>
                    <a:r>
                      <a:rPr lang="ru-RU" sz="1200" b="0" i="0" u="none" strike="noStrike" baseline="0" dirty="0" smtClean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-рогам </a:t>
                    </a:r>
                    <a:endParaRPr lang="ru-RU" sz="1200" b="0" i="0" u="none" strike="noStrike" baseline="0" dirty="0">
                      <a:solidFill>
                        <a:srgbClr val="000000"/>
                      </a:solidFill>
                      <a:latin typeface="Arial Cyr"/>
                      <a:cs typeface="Arial Cyr"/>
                    </a:endParaRP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1" i="0" u="none" strike="noStrike" baseline="0" dirty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0,04 млн. руб.</a:t>
                    </a:r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</c:dLbl>
            <c:dLbl>
              <c:idx val="3"/>
              <c:layout>
                <c:manualLayout>
                  <c:x val="-4.9180434658697682E-2"/>
                  <c:y val="-0.1279629604873245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0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Акцизы на ГСМ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7,8 млн. руб.</a:t>
                    </a:r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Таблица!$B$124:$B$127</c:f>
              <c:strCache>
                <c:ptCount val="4"/>
                <c:pt idx="0">
                  <c:v>Гос. Пошлина</c:v>
                </c:pt>
                <c:pt idx="1">
                  <c:v>Налог на доходы физических лиц</c:v>
                </c:pt>
                <c:pt idx="2">
                  <c:v>Поступления сумм в возмещение вреда, причиняемого автомобильным дорогамместного значения</c:v>
                </c:pt>
                <c:pt idx="3">
                  <c:v>Акцизы на ГСМ</c:v>
                </c:pt>
              </c:strCache>
            </c:strRef>
          </c:cat>
          <c:val>
            <c:numRef>
              <c:f>Таблица!$C$124:$C$127</c:f>
              <c:numCache>
                <c:formatCode>#\ ##,000</c:formatCode>
                <c:ptCount val="4"/>
                <c:pt idx="0">
                  <c:v>0.59960000000000002</c:v>
                </c:pt>
                <c:pt idx="1">
                  <c:v>11.303270000000001</c:v>
                </c:pt>
                <c:pt idx="2">
                  <c:v>4.0000000000000008E-2</c:v>
                </c:pt>
                <c:pt idx="3">
                  <c:v>7.8342999999999998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 b="1" i="0" u="sng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 smtClean="0"/>
              <a:t>Расходы в 2015 году</a:t>
            </a:r>
          </a:p>
          <a:p>
            <a:pPr>
              <a:defRPr sz="1600" b="1" i="0" u="sng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 smtClean="0">
                <a:solidFill>
                  <a:schemeClr val="tx1"/>
                </a:solidFill>
              </a:rPr>
              <a:t>19,8 </a:t>
            </a:r>
            <a:r>
              <a:rPr lang="ru-RU" dirty="0">
                <a:solidFill>
                  <a:schemeClr val="tx1"/>
                </a:solidFill>
              </a:rPr>
              <a:t>млн.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501077411368783"/>
          <c:y val="2.3178859170359407E-2"/>
        </c:manualLayout>
      </c:layout>
      <c:spPr>
        <a:noFill/>
        <a:ln w="25400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933582420146686E-2"/>
          <c:y val="7.7246691295903849E-2"/>
          <c:w val="0.88506290368744478"/>
          <c:h val="0.9060977599711143"/>
        </c:manualLayout>
      </c:layout>
      <c:pie3D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explosion val="0"/>
          </c:dPt>
          <c:dPt>
            <c:idx val="1"/>
            <c:explosion val="11"/>
          </c:dPt>
          <c:dPt>
            <c:idx val="2"/>
            <c:explosion val="10"/>
          </c:dPt>
          <c:dLbls>
            <c:dLbl>
              <c:idx val="0"/>
              <c:layout>
                <c:manualLayout>
                  <c:x val="-5.7881236817206522E-3"/>
                  <c:y val="0.2683524747250306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Содержа-</a:t>
                    </a:r>
                    <a:r>
                      <a:rPr lang="ru-RU" sz="1200" b="0" i="0" u="none" strike="noStrike" baseline="0" dirty="0" err="1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ние</a:t>
                    </a:r>
                    <a:r>
                      <a:rPr lang="ru-RU" sz="12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ru-RU" sz="12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автодорог </a:t>
                    </a:r>
                    <a:r>
                      <a:rPr lang="ru-RU" sz="12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ru-RU" sz="12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и </a:t>
                    </a:r>
                    <a:r>
                      <a:rPr lang="ru-RU" sz="1200" b="0" i="0" u="none" strike="noStrike" baseline="0" dirty="0" err="1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искусст</a:t>
                    </a:r>
                    <a:r>
                      <a:rPr lang="ru-RU" sz="12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-венных </a:t>
                    </a:r>
                    <a:r>
                      <a:rPr lang="ru-RU" sz="1200" b="0" i="0" u="none" strike="noStrike" baseline="0" dirty="0" err="1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сооруже-ний</a:t>
                    </a:r>
                    <a:r>
                      <a:rPr lang="ru-RU" sz="12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ru-RU" sz="12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на них</a:t>
                    </a:r>
                  </a:p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1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9,7 </a:t>
                    </a:r>
                    <a:r>
                      <a:rPr lang="ru-RU" sz="12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млн. руб.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</c:dLbl>
            <c:dLbl>
              <c:idx val="1"/>
              <c:layout>
                <c:manualLayout>
                  <c:x val="-8.8017327720281119E-2"/>
                  <c:y val="0.12031851950709539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Устройство и </a:t>
                    </a:r>
                    <a:r>
                      <a:rPr lang="ru-RU" sz="12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содержа-</a:t>
                    </a:r>
                    <a:r>
                      <a:rPr lang="ru-RU" sz="1200" b="0" i="0" u="none" strike="noStrike" baseline="0" dirty="0" err="1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ние</a:t>
                    </a:r>
                    <a:r>
                      <a:rPr lang="ru-RU" sz="12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ru-RU" sz="1200" b="0" i="0" u="none" strike="noStrike" baseline="0" dirty="0" err="1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автозим-ников</a:t>
                    </a:r>
                    <a:endParaRPr lang="ru-RU" sz="12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1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6,2 </a:t>
                    </a:r>
                    <a:r>
                      <a:rPr lang="ru-RU" sz="12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млн. руб. 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</c:dLbl>
            <c:dLbl>
              <c:idx val="2"/>
              <c:layout>
                <c:manualLayout>
                  <c:x val="-0.10970585760544152"/>
                  <c:y val="-4.0696116375283586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0" i="0" u="none" strike="noStrike" baseline="0" dirty="0" err="1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Землеуст-роитель-ные</a:t>
                    </a:r>
                    <a:r>
                      <a:rPr lang="ru-RU" sz="12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ru-RU" sz="12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работы</a:t>
                    </a:r>
                  </a:p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1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3,9 </a:t>
                    </a:r>
                    <a:r>
                      <a:rPr lang="ru-RU" sz="12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млн. руб.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Таблица!$B$113:$B$115</c:f>
              <c:strCache>
                <c:ptCount val="3"/>
                <c:pt idx="0">
                  <c:v>Содержание автомобильных дорог круглогодичного действия и искусственных сооружений</c:v>
                </c:pt>
                <c:pt idx="1">
                  <c:v>Устройство и содержание автозимников</c:v>
                </c:pt>
                <c:pt idx="2">
                  <c:v>Землеустроительные работы</c:v>
                </c:pt>
              </c:strCache>
            </c:strRef>
          </c:cat>
          <c:val>
            <c:numRef>
              <c:f>Таблица!$C$113:$C$115</c:f>
              <c:numCache>
                <c:formatCode>#\ ##,000</c:formatCode>
                <c:ptCount val="3"/>
                <c:pt idx="0">
                  <c:v>9.65</c:v>
                </c:pt>
                <c:pt idx="1">
                  <c:v>6.23</c:v>
                </c:pt>
                <c:pt idx="2">
                  <c:v>3.9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</c:dPt>
          <c:dPt>
            <c:idx val="1"/>
          </c:dPt>
          <c:dPt>
            <c:idx val="2"/>
          </c:dPt>
          <c:cat>
            <c:strRef>
              <c:f>Таблица!$B$113:$B$115</c:f>
              <c:strCache>
                <c:ptCount val="3"/>
                <c:pt idx="0">
                  <c:v>Содержание автомобильных дорог круглогодичного действия и искусственных сооружений</c:v>
                </c:pt>
                <c:pt idx="1">
                  <c:v>Устройство и содержание автозимников</c:v>
                </c:pt>
                <c:pt idx="2">
                  <c:v>Землеустроительные работы</c:v>
                </c:pt>
              </c:strCache>
            </c:strRef>
          </c:cat>
          <c:val>
            <c:numRef>
              <c:f>Таблица!$C$113:$C$115</c:f>
              <c:numCache>
                <c:formatCode>#\ ##,000</c:formatCode>
                <c:ptCount val="3"/>
                <c:pt idx="0">
                  <c:v>9.65</c:v>
                </c:pt>
                <c:pt idx="1">
                  <c:v>6.23</c:v>
                </c:pt>
                <c:pt idx="2">
                  <c:v>3.9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'Таблица по расходам '!$B$165</c:f>
              <c:strCache>
                <c:ptCount val="1"/>
                <c:pt idx="0">
                  <c:v>За счет собственных средств районного бюджета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'Таблица по расходам '!$C$164:$E$164</c:f>
              <c:strCache>
                <c:ptCount val="3"/>
                <c:pt idx="0">
                  <c:v>на 2015 год</c:v>
                </c:pt>
                <c:pt idx="1">
                  <c:v>на 2016 год</c:v>
                </c:pt>
                <c:pt idx="2">
                  <c:v>на 2017 год</c:v>
                </c:pt>
              </c:strCache>
            </c:strRef>
          </c:cat>
          <c:val>
            <c:numRef>
              <c:f>'Таблица по расходам '!$C$165:$E$165</c:f>
              <c:numCache>
                <c:formatCode>#\ #,#00</c:formatCode>
                <c:ptCount val="3"/>
                <c:pt idx="0">
                  <c:v>795.81719999999984</c:v>
                </c:pt>
                <c:pt idx="1">
                  <c:v>563.58821</c:v>
                </c:pt>
                <c:pt idx="2">
                  <c:v>560.11857999999995</c:v>
                </c:pt>
              </c:numCache>
            </c:numRef>
          </c:val>
        </c:ser>
        <c:ser>
          <c:idx val="1"/>
          <c:order val="1"/>
          <c:tx>
            <c:strRef>
              <c:f>'Таблица по расходам '!$B$166</c:f>
              <c:strCache>
                <c:ptCount val="1"/>
                <c:pt idx="0">
                  <c:v>За счет целевых средств, предоставляемых из краевого бюджета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'Таблица по расходам '!$C$164:$E$164</c:f>
              <c:strCache>
                <c:ptCount val="3"/>
                <c:pt idx="0">
                  <c:v>на 2015 год</c:v>
                </c:pt>
                <c:pt idx="1">
                  <c:v>на 2016 год</c:v>
                </c:pt>
                <c:pt idx="2">
                  <c:v>на 2017 год</c:v>
                </c:pt>
              </c:strCache>
            </c:strRef>
          </c:cat>
          <c:val>
            <c:numRef>
              <c:f>'Таблица по расходам '!$C$166:$E$166</c:f>
              <c:numCache>
                <c:formatCode>#\ #,#00</c:formatCode>
                <c:ptCount val="3"/>
                <c:pt idx="0">
                  <c:v>28.897830000000006</c:v>
                </c:pt>
                <c:pt idx="1">
                  <c:v>14.598030000000001</c:v>
                </c:pt>
                <c:pt idx="2">
                  <c:v>14.476030000000003</c:v>
                </c:pt>
              </c:numCache>
            </c:numRef>
          </c:val>
        </c:ser>
        <c:dLbls/>
        <c:gapWidth val="153"/>
        <c:gapDepth val="43"/>
        <c:shape val="cylinder"/>
        <c:axId val="166257024"/>
        <c:axId val="166258560"/>
        <c:axId val="0"/>
      </c:bar3DChart>
      <c:catAx>
        <c:axId val="1662570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66258560"/>
        <c:crosses val="autoZero"/>
        <c:auto val="1"/>
        <c:lblAlgn val="ctr"/>
        <c:lblOffset val="100"/>
      </c:catAx>
      <c:valAx>
        <c:axId val="166258560"/>
        <c:scaling>
          <c:orientation val="minMax"/>
        </c:scaling>
        <c:axPos val="l"/>
        <c:majorGridlines/>
        <c:numFmt formatCode="#\ #,#00" sourceLinked="1"/>
        <c:majorTickMark val="none"/>
        <c:tickLblPos val="nextTo"/>
        <c:crossAx val="16625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29087387375908"/>
          <c:y val="2.5422001722030886E-2"/>
          <c:w val="0.31103522650488741"/>
          <c:h val="0.31422654427285868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plotArea>
      <c:layout>
        <c:manualLayout>
          <c:layoutTarget val="inner"/>
          <c:xMode val="edge"/>
          <c:yMode val="edge"/>
          <c:x val="1.5645663026688791E-2"/>
          <c:y val="0.10046352093086705"/>
          <c:w val="0.96870867394662252"/>
          <c:h val="0.6756629713435498"/>
        </c:manualLayout>
      </c:layout>
      <c:barChart>
        <c:barDir val="col"/>
        <c:grouping val="stack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530,1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555</a:t>
                    </a:r>
                    <a:r>
                      <a:rPr lang="ru-RU" sz="2000" dirty="0" smtClean="0"/>
                      <a:t>,</a:t>
                    </a:r>
                    <a:r>
                      <a:rPr lang="en-US" sz="2000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568,2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7.1694834268640432E-3"/>
                  <c:y val="-4.46504537470520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611,8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2.8331314587448741E-3"/>
                  <c:y val="-0.33711110157943081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659,5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732,9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-2.8677933707455133E-3"/>
                  <c:y val="-0.3326458804155375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706,4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multiLvlStrRef>
              <c:f>'Поселения иные МБТ'!$B$2:$H$3</c:f>
              <c:multiLvlStrCache>
                <c:ptCount val="7"/>
                <c:lvl>
                  <c:pt idx="0">
                    <c:v>План на начало года</c:v>
                  </c:pt>
                  <c:pt idx="1">
                    <c:v>План на конец года</c:v>
                  </c:pt>
                  <c:pt idx="2">
                    <c:v>План на начало года</c:v>
                  </c:pt>
                  <c:pt idx="3">
                    <c:v>План на конец года</c:v>
                  </c:pt>
                  <c:pt idx="4">
                    <c:v>План на начало года</c:v>
                  </c:pt>
                  <c:pt idx="5">
                    <c:v>Уточненный план</c:v>
                  </c:pt>
                  <c:pt idx="6">
                    <c:v>Включено в проект</c:v>
                  </c:pt>
                </c:lvl>
                <c:lvl>
                  <c:pt idx="0">
                    <c:v>2012 год</c:v>
                  </c:pt>
                  <c:pt idx="2">
                    <c:v>2013 год</c:v>
                  </c:pt>
                  <c:pt idx="4">
                    <c:v>2014 год</c:v>
                  </c:pt>
                  <c:pt idx="6">
                    <c:v>2015 год</c:v>
                  </c:pt>
                </c:lvl>
              </c:multiLvlStrCache>
            </c:multiLvlStrRef>
          </c:cat>
          <c:val>
            <c:numRef>
              <c:f>'Поселения иные МБТ'!$B$4:$H$4</c:f>
              <c:numCache>
                <c:formatCode>\О\с\н\о\в\н\о\й</c:formatCode>
                <c:ptCount val="7"/>
                <c:pt idx="0">
                  <c:v>530.1</c:v>
                </c:pt>
                <c:pt idx="1">
                  <c:v>555</c:v>
                </c:pt>
                <c:pt idx="2">
                  <c:v>568.20000000000005</c:v>
                </c:pt>
                <c:pt idx="3">
                  <c:v>611.79999999999995</c:v>
                </c:pt>
                <c:pt idx="4">
                  <c:v>659.5</c:v>
                </c:pt>
                <c:pt idx="5">
                  <c:v>732.9</c:v>
                </c:pt>
                <c:pt idx="6">
                  <c:v>706.4</c:v>
                </c:pt>
              </c:numCache>
            </c:numRef>
          </c:val>
        </c:ser>
        <c:dLbls>
          <c:showVal val="1"/>
        </c:dLbls>
        <c:gapWidth val="95"/>
        <c:overlap val="100"/>
        <c:axId val="166738176"/>
        <c:axId val="166739968"/>
      </c:barChart>
      <c:catAx>
        <c:axId val="166738176"/>
        <c:scaling>
          <c:orientation val="minMax"/>
        </c:scaling>
        <c:axPos val="b"/>
        <c:numFmt formatCode="\О\с\н\о\в\н\о\й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6739968"/>
        <c:crosses val="autoZero"/>
        <c:auto val="1"/>
        <c:lblAlgn val="ctr"/>
        <c:lblOffset val="100"/>
        <c:tickLblSkip val="1"/>
        <c:tickMarkSkip val="1"/>
      </c:catAx>
      <c:valAx>
        <c:axId val="166739968"/>
        <c:scaling>
          <c:orientation val="minMax"/>
          <c:max val="800"/>
        </c:scaling>
        <c:delete val="1"/>
        <c:axPos val="l"/>
        <c:numFmt formatCode="\О\с\н\о\в\н\о\й" sourceLinked="1"/>
        <c:majorTickMark val="none"/>
        <c:tickLblPos val="nextTo"/>
        <c:crossAx val="166738176"/>
        <c:crosses val="autoZero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'Таблица по расходам '!$B$55</c:f>
              <c:strCache>
                <c:ptCount val="1"/>
                <c:pt idx="0">
                  <c:v>Прочие собственные расходы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dLbls>
            <c:delete val="1"/>
          </c:dLbls>
          <c:cat>
            <c:strRef>
              <c:f>'Таблица по расходам '!$C$54:$E$54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'Таблица по расходам '!$C$55:$E$55</c:f>
              <c:numCache>
                <c:formatCode>General</c:formatCode>
                <c:ptCount val="3"/>
                <c:pt idx="0">
                  <c:v>3705.6436168500004</c:v>
                </c:pt>
                <c:pt idx="1">
                  <c:v>3342.2612311703701</c:v>
                </c:pt>
                <c:pt idx="2">
                  <c:v>3208.5097959387381</c:v>
                </c:pt>
              </c:numCache>
            </c:numRef>
          </c:val>
        </c:ser>
        <c:ser>
          <c:idx val="1"/>
          <c:order val="1"/>
          <c:tx>
            <c:strRef>
              <c:f>'Таблица по расходам '!$B$56</c:f>
              <c:strCache>
                <c:ptCount val="1"/>
                <c:pt idx="0">
                  <c:v>Условно утверждаемые расходы</c:v>
                </c:pt>
              </c:strCache>
            </c:strRef>
          </c:tx>
          <c:dLbls>
            <c:dLbl>
              <c:idx val="1"/>
              <c:layout>
                <c:manualLayout>
                  <c:x val="-7.5173796718397412E-2"/>
                  <c:y val="-8.2250882110145307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C00000"/>
                        </a:solidFill>
                      </a:rPr>
                      <a:t>86,8</a:t>
                    </a:r>
                    <a:r>
                      <a:rPr lang="ru-RU" sz="2000" b="1" dirty="0" smtClean="0">
                        <a:solidFill>
                          <a:srgbClr val="C00000"/>
                        </a:solidFill>
                      </a:rPr>
                      <a:t> млн. руб. 2,5%</a:t>
                    </a:r>
                    <a:endParaRPr lang="en-US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8.8184646150427759E-2"/>
                  <c:y val="-9.6262862494884541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C00000"/>
                        </a:solidFill>
                      </a:rPr>
                      <a:t>169,9</a:t>
                    </a:r>
                    <a:r>
                      <a:rPr lang="ru-RU" sz="2000" b="1" dirty="0" smtClean="0">
                        <a:solidFill>
                          <a:srgbClr val="C00000"/>
                        </a:solidFill>
                      </a:rPr>
                      <a:t> млн. руб.</a:t>
                    </a:r>
                  </a:p>
                  <a:p>
                    <a:r>
                      <a:rPr lang="ru-RU" sz="2000" b="1" dirty="0" smtClean="0">
                        <a:solidFill>
                          <a:srgbClr val="C00000"/>
                        </a:solidFill>
                      </a:rPr>
                      <a:t>5,0%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'Таблица по расходам '!$C$54:$E$54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'Таблица по расходам '!$C$56:$E$56</c:f>
              <c:numCache>
                <c:formatCode>#\ #,#00</c:formatCode>
                <c:ptCount val="3"/>
                <c:pt idx="1">
                  <c:v>86.754087560000002</c:v>
                </c:pt>
                <c:pt idx="2">
                  <c:v>169.93581418999997</c:v>
                </c:pt>
              </c:numCache>
            </c:numRef>
          </c:val>
        </c:ser>
        <c:dLbls>
          <c:showVal val="1"/>
        </c:dLbls>
        <c:gapWidth val="211"/>
        <c:gapDepth val="288"/>
        <c:shape val="box"/>
        <c:axId val="167415808"/>
        <c:axId val="167417344"/>
        <c:axId val="0"/>
      </c:bar3DChart>
      <c:catAx>
        <c:axId val="1674158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67417344"/>
        <c:crossesAt val="0"/>
        <c:auto val="1"/>
        <c:lblAlgn val="ctr"/>
        <c:lblOffset val="100"/>
      </c:catAx>
      <c:valAx>
        <c:axId val="167417344"/>
        <c:scaling>
          <c:orientation val="minMax"/>
          <c:min val="0"/>
        </c:scaling>
        <c:delete val="1"/>
        <c:axPos val="l"/>
        <c:numFmt formatCode="General" sourceLinked="1"/>
        <c:majorTickMark val="none"/>
        <c:tickLblPos val="nextTo"/>
        <c:crossAx val="167415808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097066801006794"/>
          <c:y val="2.7258089813357048E-2"/>
        </c:manualLayout>
      </c:layout>
      <c:txPr>
        <a:bodyPr/>
        <a:lstStyle/>
        <a:p>
          <a:pPr>
            <a:defRPr sz="20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3.4278518861888908E-2"/>
          <c:y val="0.1716419443604098"/>
          <c:w val="0.86750538646889885"/>
          <c:h val="0.86750538646889885"/>
        </c:manualLayout>
      </c:layout>
      <c:pieChart>
        <c:varyColors val="1"/>
        <c:ser>
          <c:idx val="0"/>
          <c:order val="0"/>
          <c:tx>
            <c:strRef>
              <c:f>Доходы!$B$11</c:f>
              <c:strCache>
                <c:ptCount val="1"/>
                <c:pt idx="0">
                  <c:v>2014 год</c:v>
                </c:pt>
              </c:strCache>
            </c:strRef>
          </c:tx>
          <c:explosion val="15"/>
          <c:dLbls>
            <c:dLbl>
              <c:idx val="0"/>
              <c:layout>
                <c:manualLayout>
                  <c:x val="-0.22485336878277892"/>
                  <c:y val="0.119550595416926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729,2</a:t>
                    </a:r>
                  </a:p>
                  <a:p>
                    <a:r>
                      <a:rPr lang="en-US" dirty="0" smtClean="0"/>
                      <a:t>25,5%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21379042175390475"/>
                  <c:y val="-0.148245387066987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782,9</a:t>
                    </a:r>
                  </a:p>
                  <a:p>
                    <a:r>
                      <a:rPr lang="en-US" dirty="0" smtClean="0"/>
                      <a:t>26,3%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3655690555455521"/>
                  <c:y val="-1.26878394988303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3 256,6</a:t>
                    </a:r>
                  </a:p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47,9%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0.12292348263985996"/>
                  <c:y val="2.63182742903250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22,8</a:t>
                    </a:r>
                  </a:p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0,3%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Доходы!$A$12:$A$15</c:f>
              <c:strCache>
                <c:ptCount val="4"/>
                <c:pt idx="0">
                  <c:v>Налоговые и неналоговые доходы</c:v>
                </c:pt>
                <c:pt idx="1">
                  <c:v>Дотации и субсидии на выравнивание обеспеченности муниципальных образований Красноярского края</c:v>
                </c:pt>
                <c:pt idx="2">
                  <c:v>Целевые субвенции и субсидиий из краевого бюджета и бюджетов поселений</c:v>
                </c:pt>
                <c:pt idx="3">
                  <c:v>Средства поселений</c:v>
                </c:pt>
              </c:strCache>
            </c:strRef>
          </c:cat>
          <c:val>
            <c:numRef>
              <c:f>Доходы!$B$12:$B$15</c:f>
              <c:numCache>
                <c:formatCode>General</c:formatCode>
                <c:ptCount val="4"/>
                <c:pt idx="0">
                  <c:v>1729.2496333227002</c:v>
                </c:pt>
                <c:pt idx="1">
                  <c:v>1782.9133999999999</c:v>
                </c:pt>
                <c:pt idx="2">
                  <c:v>3256.6178299999988</c:v>
                </c:pt>
                <c:pt idx="3">
                  <c:v>22.785997209999998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874922822782897"/>
          <c:y val="0.14801081129874458"/>
          <c:w val="0.43105274277357158"/>
          <c:h val="0.65735543272969676"/>
        </c:manualLayout>
      </c:layout>
      <c:pieChart>
        <c:varyColors val="1"/>
        <c:ser>
          <c:idx val="0"/>
          <c:order val="0"/>
          <c:tx>
            <c:strRef>
              <c:f>Доходы!$B$23</c:f>
              <c:strCache>
                <c:ptCount val="1"/>
                <c:pt idx="0">
                  <c:v>2015 год</c:v>
                </c:pt>
              </c:strCache>
            </c:strRef>
          </c:tx>
          <c:explosion val="1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527,4 8</a:t>
                    </a:r>
                    <a:r>
                      <a:rPr lang="ru-RU" smtClean="0"/>
                      <a:t>,0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-0.12470597529236278"/>
                  <c:y val="-3.40498655077914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</a:t>
                    </a:r>
                    <a:r>
                      <a:rPr lang="en-US" dirty="0" smtClean="0"/>
                      <a:t>093,3</a:t>
                    </a:r>
                    <a:endParaRPr lang="ru-RU" dirty="0" smtClean="0"/>
                  </a:p>
                  <a:p>
                    <a:r>
                      <a:rPr lang="en-US" dirty="0" smtClean="0"/>
                      <a:t>47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14603272678263438"/>
                  <c:y val="-1.390464599473172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2 </a:t>
                    </a: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915,9</a:t>
                    </a:r>
                    <a:endParaRPr lang="ru-RU" dirty="0" smtClean="0">
                      <a:solidFill>
                        <a:srgbClr val="C00000"/>
                      </a:solidFill>
                    </a:endParaRPr>
                  </a:p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4</a:t>
                    </a:r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4,5</a:t>
                    </a: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-4.9233259146069387E-2"/>
                  <c:y val="1.50068395178313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21,1</a:t>
                    </a:r>
                  </a:p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0,3%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Доходы!$A$24:$A$27</c:f>
              <c:strCache>
                <c:ptCount val="4"/>
                <c:pt idx="0">
                  <c:v>Налоговые и неналоговые доходы</c:v>
                </c:pt>
                <c:pt idx="1">
                  <c:v>Дотации и субсидии на выравнивание обеспеченности муниципальных образований Красноярского края</c:v>
                </c:pt>
                <c:pt idx="2">
                  <c:v>Целевые субвенции и субсидии из краевого бюджета и бюджетов поселений</c:v>
                </c:pt>
                <c:pt idx="3">
                  <c:v>Средства поселений</c:v>
                </c:pt>
              </c:strCache>
            </c:strRef>
          </c:cat>
          <c:val>
            <c:numRef>
              <c:f>Доходы!$B$24:$B$27</c:f>
              <c:numCache>
                <c:formatCode>General</c:formatCode>
                <c:ptCount val="4"/>
                <c:pt idx="0">
                  <c:v>527.4</c:v>
                </c:pt>
                <c:pt idx="1">
                  <c:v>3093.3</c:v>
                </c:pt>
                <c:pt idx="2">
                  <c:v>2915.9</c:v>
                </c:pt>
                <c:pt idx="3">
                  <c:v>21.069767210000002</c:v>
                </c:pt>
              </c:numCache>
            </c:numRef>
          </c:val>
        </c:ser>
        <c:dLbls/>
        <c:firstSliceAng val="346"/>
      </c:pieChart>
    </c:plotArea>
    <c:legend>
      <c:legendPos val="b"/>
      <c:layout>
        <c:manualLayout>
          <c:xMode val="edge"/>
          <c:yMode val="edge"/>
          <c:x val="1.3888597988201678E-2"/>
          <c:y val="0.79034441315061199"/>
          <c:w val="0.95776619082397041"/>
          <c:h val="0.209290460782135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8.7876548663051793E-2"/>
          <c:y val="2.1528163537384733E-2"/>
          <c:w val="0.90785645232966961"/>
          <c:h val="0.8050636734807245"/>
        </c:manualLayout>
      </c:layout>
      <c:barChart>
        <c:barDir val="col"/>
        <c:grouping val="stacked"/>
        <c:ser>
          <c:idx val="1"/>
          <c:order val="0"/>
          <c:tx>
            <c:v>Дотации</c:v>
          </c:tx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Данные!$A$9:$A$12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Данные!$B$9:$B$12</c:f>
              <c:numCache>
                <c:formatCode>_-* #\ #,#00_р_._-;\-* #\ #,#00_р_._-;_-* "-"??_р_._-;_-@_-</c:formatCode>
                <c:ptCount val="4"/>
                <c:pt idx="0">
                  <c:v>1513.9</c:v>
                </c:pt>
                <c:pt idx="1">
                  <c:v>2739.5</c:v>
                </c:pt>
                <c:pt idx="2">
                  <c:v>2223.3000000000002</c:v>
                </c:pt>
                <c:pt idx="3">
                  <c:v>2223.3000000000002</c:v>
                </c:pt>
              </c:numCache>
            </c:numRef>
          </c:val>
        </c:ser>
        <c:ser>
          <c:idx val="0"/>
          <c:order val="1"/>
          <c:tx>
            <c:v>Субсидии</c:v>
          </c:tx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Данные!$A$9:$A$12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Данные!$C$9:$C$12</c:f>
              <c:numCache>
                <c:formatCode>_-* #\ #,#00_р_._-;\-* #\ #,#00_р_._-;_-* "-"??_р_._-;_-@_-</c:formatCode>
                <c:ptCount val="4"/>
                <c:pt idx="0">
                  <c:v>274.8</c:v>
                </c:pt>
                <c:pt idx="1">
                  <c:v>359.2</c:v>
                </c:pt>
                <c:pt idx="2">
                  <c:v>359.2</c:v>
                </c:pt>
                <c:pt idx="3">
                  <c:v>359.2</c:v>
                </c:pt>
              </c:numCache>
            </c:numRef>
          </c:val>
        </c:ser>
        <c:ser>
          <c:idx val="2"/>
          <c:order val="2"/>
          <c:tx>
            <c:v>Субвенции</c:v>
          </c:tx>
          <c:dLbls>
            <c:txPr>
              <a:bodyPr/>
              <a:lstStyle/>
              <a:p>
                <a:pPr>
                  <a:defRPr sz="20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Данные!$A$9:$A$12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Данные!$D$9:$D$12</c:f>
              <c:numCache>
                <c:formatCode>_-* #\ #,#00_р_._-;\-* #\ #,#00_р_._-;_-* "-"??_р_._-;_-@_-</c:formatCode>
                <c:ptCount val="4"/>
                <c:pt idx="0">
                  <c:v>3251.7</c:v>
                </c:pt>
                <c:pt idx="1">
                  <c:v>2911.3</c:v>
                </c:pt>
                <c:pt idx="2">
                  <c:v>2894.9</c:v>
                </c:pt>
                <c:pt idx="3">
                  <c:v>2892.9</c:v>
                </c:pt>
              </c:numCache>
            </c:numRef>
          </c:val>
        </c:ser>
        <c:ser>
          <c:idx val="3"/>
          <c:order val="3"/>
          <c:tx>
            <c:v>Прочие МБТ</c:v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txPr>
              <a:bodyPr/>
              <a:lstStyle/>
              <a:p>
                <a:pPr>
                  <a:defRPr sz="2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Данные!$A$9:$A$12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Данные!$E$9:$E$12</c:f>
              <c:numCache>
                <c:formatCode>_-* #\ #,#00_р_._-;\-* #\ #,#00_р_._-;_-* "-"??_р_._-;_-@_-</c:formatCode>
                <c:ptCount val="4"/>
                <c:pt idx="0">
                  <c:v>21.9</c:v>
                </c:pt>
                <c:pt idx="1">
                  <c:v>20.3</c:v>
                </c:pt>
                <c:pt idx="2">
                  <c:v>21.4</c:v>
                </c:pt>
                <c:pt idx="3">
                  <c:v>21.4</c:v>
                </c:pt>
              </c:numCache>
            </c:numRef>
          </c:val>
        </c:ser>
        <c:dLbls>
          <c:showVal val="1"/>
        </c:dLbls>
        <c:gapWidth val="75"/>
        <c:overlap val="100"/>
        <c:axId val="151420928"/>
        <c:axId val="152263680"/>
      </c:barChart>
      <c:catAx>
        <c:axId val="151420928"/>
        <c:scaling>
          <c:orientation val="minMax"/>
        </c:scaling>
        <c:axPos val="b"/>
        <c:numFmt formatCode="@" sourceLinked="0"/>
        <c:majorTickMark val="none"/>
        <c:tickLblPos val="nextTo"/>
        <c:txPr>
          <a:bodyPr rot="0" vert="horz"/>
          <a:lstStyle/>
          <a:p>
            <a:pPr>
              <a:defRPr sz="2000"/>
            </a:pPr>
            <a:endParaRPr lang="ru-RU"/>
          </a:p>
        </c:txPr>
        <c:crossAx val="152263680"/>
        <c:crosses val="autoZero"/>
        <c:auto val="1"/>
        <c:lblAlgn val="ctr"/>
        <c:lblOffset val="100"/>
        <c:tickLblSkip val="1"/>
        <c:tickMarkSkip val="1"/>
      </c:catAx>
      <c:valAx>
        <c:axId val="152263680"/>
        <c:scaling>
          <c:orientation val="minMax"/>
          <c:max val="7000"/>
        </c:scaling>
        <c:axPos val="l"/>
        <c:numFmt formatCode="General" sourceLinked="0"/>
        <c:majorTickMark val="none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151420928"/>
        <c:crosses val="autoZero"/>
        <c:crossBetween val="between"/>
        <c:majorUnit val="1000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6040968992863237E-5"/>
          <c:y val="0"/>
          <c:w val="0.99531615982639532"/>
          <c:h val="0.76601686069968844"/>
        </c:manualLayout>
      </c:layout>
      <c:bar3DChart>
        <c:barDir val="col"/>
        <c:grouping val="clustered"/>
        <c:ser>
          <c:idx val="0"/>
          <c:order val="0"/>
          <c:tx>
            <c:strRef>
              <c:f>Доходы!$B$11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tx2"/>
            </a:solidFill>
          </c:spPr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675808948917492"/>
                  <c:y val="-6.2987901368485311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2014 год</a:t>
                    </a:r>
                  </a:p>
                  <a:p>
                    <a:r>
                      <a:rPr lang="en-US" sz="2400" dirty="0" smtClean="0"/>
                      <a:t>1 </a:t>
                    </a:r>
                    <a:r>
                      <a:rPr lang="en-US" sz="2400" dirty="0"/>
                      <a:t>729,2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5612800578681694E-3"/>
                  <c:y val="-7.9760692800121616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2014 год</a:t>
                    </a:r>
                  </a:p>
                  <a:p>
                    <a:r>
                      <a:rPr lang="en-US" dirty="0" smtClean="0"/>
                      <a:t>1 </a:t>
                    </a:r>
                    <a:r>
                      <a:rPr lang="en-US" dirty="0"/>
                      <a:t>782,9 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Доходы!$A$12:$A$13</c:f>
              <c:strCache>
                <c:ptCount val="2"/>
                <c:pt idx="0">
                  <c:v>Налоговые и неналоговые доходы</c:v>
                </c:pt>
                <c:pt idx="1">
                  <c:v>Дотации и субсидии на выравнивание обеспеченности муниципальных образований Красноярского края</c:v>
                </c:pt>
              </c:strCache>
            </c:strRef>
          </c:cat>
          <c:val>
            <c:numRef>
              <c:f>Доходы!$B$12:$B$13</c:f>
              <c:numCache>
                <c:formatCode>\О\с\н\о\в\н\о\й</c:formatCode>
                <c:ptCount val="2"/>
                <c:pt idx="0">
                  <c:v>1729.2496333227002</c:v>
                </c:pt>
                <c:pt idx="1">
                  <c:v>1782.9133999999999</c:v>
                </c:pt>
              </c:numCache>
            </c:numRef>
          </c:val>
        </c:ser>
        <c:ser>
          <c:idx val="1"/>
          <c:order val="1"/>
          <c:tx>
            <c:strRef>
              <c:f>Доходы!$C$11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chemeClr val="tx2"/>
              </a:solidFill>
            </c:spPr>
          </c:dPt>
          <c:dLbls>
            <c:dLbl>
              <c:idx val="0"/>
              <c:layout>
                <c:manualLayout>
                  <c:x val="4.8130234206781281E-2"/>
                  <c:y val="-7.1784604342207611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2015 год</a:t>
                    </a:r>
                  </a:p>
                  <a:p>
                    <a:r>
                      <a:rPr lang="en-US" dirty="0" smtClean="0"/>
                      <a:t>527,4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6280267800932172"/>
                  <c:y val="2.3704016149369996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2015 год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 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093,3 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Доходы!$A$12:$A$13</c:f>
              <c:strCache>
                <c:ptCount val="2"/>
                <c:pt idx="0">
                  <c:v>Налоговые и неналоговые доходы</c:v>
                </c:pt>
                <c:pt idx="1">
                  <c:v>Дотации и субсидии на выравнивание обеспеченности муниципальных образований Красноярского края</c:v>
                </c:pt>
              </c:strCache>
            </c:strRef>
          </c:cat>
          <c:val>
            <c:numRef>
              <c:f>Доходы!$C$12:$C$13</c:f>
              <c:numCache>
                <c:formatCode>\О\с\н\о\в\н\о\й</c:formatCode>
                <c:ptCount val="2"/>
                <c:pt idx="0">
                  <c:v>527.37245547999999</c:v>
                </c:pt>
                <c:pt idx="1">
                  <c:v>3093.2896999999994</c:v>
                </c:pt>
              </c:numCache>
            </c:numRef>
          </c:val>
        </c:ser>
        <c:dLbls>
          <c:showVal val="1"/>
        </c:dLbls>
        <c:shape val="cylinder"/>
        <c:axId val="151663360"/>
        <c:axId val="151664896"/>
        <c:axId val="0"/>
      </c:bar3DChart>
      <c:catAx>
        <c:axId val="151663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  <c:crossAx val="151664896"/>
        <c:crosses val="autoZero"/>
        <c:auto val="1"/>
        <c:lblAlgn val="ctr"/>
        <c:lblOffset val="100"/>
      </c:catAx>
      <c:valAx>
        <c:axId val="151664896"/>
        <c:scaling>
          <c:orientation val="minMax"/>
        </c:scaling>
        <c:delete val="1"/>
        <c:axPos val="l"/>
        <c:numFmt formatCode="\О\с\н\о\в\н\о\й" sourceLinked="1"/>
        <c:majorTickMark val="none"/>
        <c:tickLblPos val="nextTo"/>
        <c:crossAx val="151663360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6.9870556509374418E-2"/>
          <c:y val="1.9847551706337375E-2"/>
          <c:w val="0.91856650405569706"/>
          <c:h val="0.89679459756017921"/>
        </c:manualLayout>
      </c:layout>
      <c:lineChart>
        <c:grouping val="standard"/>
        <c:varyColors val="1"/>
        <c:ser>
          <c:idx val="1"/>
          <c:order val="0"/>
          <c:marker>
            <c:symbol val="diamond"/>
            <c:size val="20"/>
          </c:marke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Lbls>
            <c:dLbl>
              <c:idx val="0"/>
              <c:layout>
                <c:manualLayout>
                  <c:x val="-5.9167395742198897E-2"/>
                  <c:y val="-8.3460249233146627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87,4%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1"/>
              <c:layout>
                <c:manualLayout>
                  <c:x val="-5.5953144745795672E-2"/>
                  <c:y val="-8.9534978522802816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82,2%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2"/>
              <c:layout>
                <c:manualLayout>
                  <c:x val="-5.9571911149995091E-2"/>
                  <c:y val="-0.10045177125840403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83,0%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3"/>
              <c:layout>
                <c:manualLayout>
                  <c:x val="-6.3561169437153689E-2"/>
                  <c:y val="-8.9069000343131408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85,0%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6.0505127831243337E-2"/>
                  <c:y val="-9.9534397430999802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81,9%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-3.2727350053465547E-2"/>
                  <c:y val="-8.4733569408322565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81,3%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Данные!$A$49:$A$54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Данные!$B$49:$B$54</c:f>
              <c:numCache>
                <c:formatCode>\О\с\н\о\в\н\о\й</c:formatCode>
                <c:ptCount val="6"/>
                <c:pt idx="0">
                  <c:v>87.4</c:v>
                </c:pt>
                <c:pt idx="1">
                  <c:v>82.2</c:v>
                </c:pt>
                <c:pt idx="2" formatCode="#,#00">
                  <c:v>83</c:v>
                </c:pt>
                <c:pt idx="3" formatCode="#,#00">
                  <c:v>85</c:v>
                </c:pt>
                <c:pt idx="4">
                  <c:v>81.900000000000006</c:v>
                </c:pt>
                <c:pt idx="5">
                  <c:v>81.3</c:v>
                </c:pt>
              </c:numCache>
            </c:numRef>
          </c:val>
        </c:ser>
        <c:dLbls/>
        <c:marker val="1"/>
        <c:axId val="116180096"/>
        <c:axId val="116181632"/>
      </c:lineChart>
      <c:catAx>
        <c:axId val="116180096"/>
        <c:scaling>
          <c:orientation val="minMax"/>
        </c:scaling>
        <c:axPos val="b"/>
        <c:numFmt formatCode="@" sourceLinked="0"/>
        <c:tickLblPos val="nextTo"/>
        <c:txPr>
          <a:bodyPr rot="0" vert="horz"/>
          <a:lstStyle/>
          <a:p>
            <a:pPr>
              <a:defRPr sz="2400"/>
            </a:pPr>
            <a:endParaRPr lang="ru-RU"/>
          </a:p>
        </c:txPr>
        <c:crossAx val="116181632"/>
        <c:crosses val="autoZero"/>
        <c:auto val="1"/>
        <c:lblAlgn val="ctr"/>
        <c:lblOffset val="100"/>
        <c:tickLblSkip val="1"/>
        <c:tickMarkSkip val="1"/>
      </c:catAx>
      <c:valAx>
        <c:axId val="116181632"/>
        <c:scaling>
          <c:orientation val="minMax"/>
          <c:max val="100"/>
          <c:min val="70"/>
        </c:scaling>
        <c:axPos val="l"/>
        <c:numFmt formatCode="General" sourceLinked="0"/>
        <c:tickLblPos val="nextTo"/>
        <c:txPr>
          <a:bodyPr rot="0" vert="horz"/>
          <a:lstStyle/>
          <a:p>
            <a:pPr>
              <a:defRPr sz="1800"/>
            </a:pPr>
            <a:endParaRPr lang="ru-RU"/>
          </a:p>
        </c:txPr>
        <c:crossAx val="116180096"/>
        <c:crosses val="autoZero"/>
        <c:crossBetween val="between"/>
        <c:majorUnit val="5"/>
        <c:minorUnit val="5"/>
      </c:valAx>
    </c:plotArea>
    <c:plotVisOnly val="1"/>
    <c:dispBlanksAs val="gap"/>
  </c:chart>
  <c:txPr>
    <a:bodyPr/>
    <a:lstStyle/>
    <a:p>
      <a:pPr>
        <a:defRPr sz="20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27462484007153326"/>
          <c:y val="6.3588281615534092E-2"/>
          <c:w val="0.5135235272323081"/>
          <c:h val="0.82598331346841491"/>
        </c:manualLayout>
      </c:layout>
      <c:pieChart>
        <c:varyColors val="1"/>
        <c:ser>
          <c:idx val="0"/>
          <c:order val="0"/>
          <c:explosion val="14"/>
          <c:dLbls>
            <c:dLbl>
              <c:idx val="0"/>
              <c:layout>
                <c:manualLayout>
                  <c:x val="5.3919076195834872E-2"/>
                  <c:y val="0.1213899966858957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bg1"/>
                        </a:solidFill>
                      </a:rPr>
                      <a:t>Управление образования Администрации </a:t>
                    </a: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ТДНМР</a:t>
                    </a:r>
                  </a:p>
                  <a:p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1600" dirty="0">
                        <a:solidFill>
                          <a:schemeClr val="bg1"/>
                        </a:solidFill>
                      </a:rPr>
                      <a:t>2 </a:t>
                    </a: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707,9 (40,8%)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0.17325931079342444"/>
                  <c:y val="-6.88776468042725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bg1"/>
                        </a:solidFill>
                      </a:rPr>
                      <a:t>Управление развития инфраструктуры </a:t>
                    </a: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ТДНМР</a:t>
                    </a:r>
                  </a:p>
                  <a:p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1 395,1 (21%)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2.7634922284620819E-2"/>
                  <c:y val="-8.7867481093918426E-4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Финансовое </a:t>
                    </a:r>
                    <a:r>
                      <a:rPr lang="ru-RU" sz="1600" dirty="0"/>
                      <a:t>управление </a:t>
                    </a:r>
                    <a:endParaRPr lang="ru-RU" sz="1600" dirty="0" smtClean="0"/>
                  </a:p>
                  <a:p>
                    <a:pPr>
                      <a:defRPr sz="1600"/>
                    </a:pPr>
                    <a:r>
                      <a:rPr lang="ru-RU" sz="1600" dirty="0" smtClean="0"/>
                      <a:t>776,7 (11,7%)</a:t>
                    </a:r>
                    <a:endParaRPr lang="ru-RU" dirty="0"/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showVal val="1"/>
              <c:showCatName val="1"/>
              <c:showPercent val="1"/>
            </c:dLbl>
            <c:dLbl>
              <c:idx val="3"/>
              <c:layout>
                <c:manualLayout>
                  <c:x val="1.3757599962011393E-2"/>
                  <c:y val="1.4627492457541146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Управление </a:t>
                    </a:r>
                    <a:r>
                      <a:rPr lang="ru-RU" sz="1600" dirty="0" err="1"/>
                      <a:t>мун</a:t>
                    </a:r>
                    <a:r>
                      <a:rPr lang="ru-RU" sz="1600" dirty="0"/>
                      <a:t>. заказа и </a:t>
                    </a:r>
                    <a:r>
                      <a:rPr lang="ru-RU" sz="1600" dirty="0" smtClean="0"/>
                      <a:t>потреб. </a:t>
                    </a:r>
                    <a:r>
                      <a:rPr lang="ru-RU" sz="1600" dirty="0"/>
                      <a:t>рынка </a:t>
                    </a:r>
                    <a:r>
                      <a:rPr lang="ru-RU" sz="1600" dirty="0" smtClean="0"/>
                      <a:t>733,7 (11%)</a:t>
                    </a:r>
                    <a:endParaRPr lang="ru-RU" dirty="0"/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showVal val="1"/>
              <c:showCatName val="1"/>
              <c:showPercent val="1"/>
            </c:dLbl>
            <c:dLbl>
              <c:idx val="4"/>
              <c:layout>
                <c:manualLayout>
                  <c:x val="-0.11282023771552264"/>
                  <c:y val="0.2012671090844346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Администрация </a:t>
                    </a:r>
                    <a:r>
                      <a:rPr lang="ru-RU" sz="1600" dirty="0" smtClean="0"/>
                      <a:t>ТДНМР</a:t>
                    </a:r>
                  </a:p>
                  <a:p>
                    <a:pPr>
                      <a:defRPr sz="1600"/>
                    </a:pPr>
                    <a:r>
                      <a:rPr lang="ru-RU" sz="1600" dirty="0" smtClean="0"/>
                      <a:t>619,3 (9,3%)</a:t>
                    </a:r>
                    <a:endParaRPr lang="ru-RU" dirty="0"/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showVal val="1"/>
              <c:showCatName val="1"/>
              <c:showPercent val="1"/>
            </c:dLbl>
            <c:dLbl>
              <c:idx val="5"/>
              <c:layout>
                <c:manualLayout>
                  <c:x val="-6.4841025728324078E-2"/>
                  <c:y val="0.16284818882404517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Управление соц. защиты населения  </a:t>
                    </a:r>
                    <a:r>
                      <a:rPr lang="ru-RU" sz="1600" dirty="0" smtClean="0"/>
                      <a:t>155,8 (2,3%)</a:t>
                    </a:r>
                    <a:endParaRPr lang="ru-RU" dirty="0"/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showVal val="1"/>
              <c:showCatName val="1"/>
              <c:showPercent val="1"/>
            </c:dLbl>
            <c:dLbl>
              <c:idx val="6"/>
              <c:layout>
                <c:manualLayout>
                  <c:x val="-4.1982902437363585E-2"/>
                  <c:y val="5.3179456942962604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Управление </a:t>
                    </a:r>
                    <a:r>
                      <a:rPr lang="ru-RU" sz="1600" dirty="0"/>
                      <a:t>по делам </a:t>
                    </a:r>
                    <a:r>
                      <a:rPr lang="ru-RU" sz="1600" dirty="0" err="1"/>
                      <a:t>ГОиЧС</a:t>
                    </a:r>
                    <a:r>
                      <a:rPr lang="ru-RU" sz="1600" dirty="0"/>
                      <a:t> </a:t>
                    </a:r>
                    <a:endParaRPr lang="ru-RU" sz="1600" dirty="0" smtClean="0"/>
                  </a:p>
                  <a:p>
                    <a:pPr>
                      <a:defRPr sz="1600"/>
                    </a:pPr>
                    <a:r>
                      <a:rPr lang="ru-RU" sz="1600" dirty="0" smtClean="0"/>
                      <a:t>125,5 (1,9%)</a:t>
                    </a:r>
                    <a:endParaRPr lang="ru-RU" dirty="0"/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showVal val="1"/>
              <c:showCatName val="1"/>
              <c:showPercent val="1"/>
            </c:dLbl>
            <c:dLbl>
              <c:idx val="7"/>
              <c:layout>
                <c:manualLayout>
                  <c:x val="-7.2133674215409768E-2"/>
                  <c:y val="-8.1682982014855354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/>
                      <a:t>Таймырский </a:t>
                    </a:r>
                    <a:r>
                      <a:rPr lang="ru-RU" sz="1600" smtClean="0"/>
                      <a:t> </a:t>
                    </a:r>
                    <a:r>
                      <a:rPr lang="ru-RU" sz="1600"/>
                      <a:t>районный Совет </a:t>
                    </a:r>
                    <a:r>
                      <a:rPr lang="ru-RU" sz="1600" smtClean="0"/>
                      <a:t>депутатов</a:t>
                    </a:r>
                  </a:p>
                  <a:p>
                    <a:pPr>
                      <a:defRPr sz="1600"/>
                    </a:pPr>
                    <a:r>
                      <a:rPr lang="ru-RU" sz="1600" smtClean="0"/>
                      <a:t>68,9 (1%)</a:t>
                    </a:r>
                    <a:endParaRPr lang="ru-RU"/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showVal val="1"/>
              <c:showCatName val="1"/>
              <c:showPercent val="1"/>
            </c:dLbl>
            <c:dLbl>
              <c:idx val="8"/>
              <c:layout>
                <c:manualLayout>
                  <c:x val="-0.10517290193562726"/>
                  <c:y val="-0.2560504690237555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Остальные</a:t>
                    </a:r>
                  </a:p>
                  <a:p>
                    <a:pPr>
                      <a:defRPr sz="1600"/>
                    </a:pPr>
                    <a:r>
                      <a:rPr lang="ru-RU" sz="1600" dirty="0" smtClean="0"/>
                      <a:t>60,4 (0,9%)</a:t>
                    </a:r>
                    <a:endParaRPr lang="ru-RU" dirty="0"/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ГРБС!$B$24:$B$32</c:f>
              <c:strCache>
                <c:ptCount val="9"/>
                <c:pt idx="0">
                  <c:v>Управление образования Администрации ТДНМР</c:v>
                </c:pt>
                <c:pt idx="1">
                  <c:v>Управление развития инфраструктуры ТДНМР</c:v>
                </c:pt>
                <c:pt idx="2">
                  <c:v>Финансовое управление Администрации ТДНМР</c:v>
                </c:pt>
                <c:pt idx="3">
                  <c:v>Управление мун. заказа и потребительского рынка Администрации ТДНМР</c:v>
                </c:pt>
                <c:pt idx="4">
                  <c:v>Администрация ТДНМР</c:v>
                </c:pt>
                <c:pt idx="5">
                  <c:v>Управление соц. защиты населения  Администрации ТДНМР</c:v>
                </c:pt>
                <c:pt idx="6">
                  <c:v>Управление по делам ГОиЧС Администрации ТДНМР</c:v>
                </c:pt>
                <c:pt idx="7">
                  <c:v>Таймырский Долгано-Ненецкий районный Совет депутатов</c:v>
                </c:pt>
                <c:pt idx="8">
                  <c:v>Остальные</c:v>
                </c:pt>
              </c:strCache>
            </c:strRef>
          </c:cat>
          <c:val>
            <c:numRef>
              <c:f>ГРБС!$C$24:$C$32</c:f>
              <c:numCache>
                <c:formatCode>#\ #,#00</c:formatCode>
                <c:ptCount val="9"/>
                <c:pt idx="0">
                  <c:v>2707.9389240400001</c:v>
                </c:pt>
                <c:pt idx="1">
                  <c:v>1395.0963558800001</c:v>
                </c:pt>
                <c:pt idx="2">
                  <c:v>776.66703253999992</c:v>
                </c:pt>
                <c:pt idx="3">
                  <c:v>733.69067021000012</c:v>
                </c:pt>
                <c:pt idx="4">
                  <c:v>619.30017912999983</c:v>
                </c:pt>
                <c:pt idx="5">
                  <c:v>155.83075000000002</c:v>
                </c:pt>
                <c:pt idx="6">
                  <c:v>125.52138217999999</c:v>
                </c:pt>
                <c:pt idx="7">
                  <c:v>68.899116180000007</c:v>
                </c:pt>
                <c:pt idx="8">
                  <c:v>60.431573900000011</c:v>
                </c:pt>
              </c:numCache>
            </c:numRef>
          </c:val>
        </c:ser>
        <c:dLbls/>
        <c:firstSliceAng val="279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22937200099459845"/>
          <c:y val="0"/>
          <c:w val="0.90939078406925233"/>
          <c:h val="1"/>
        </c:manualLayout>
      </c:layout>
      <c:doughnutChart>
        <c:varyColors val="1"/>
        <c:ser>
          <c:idx val="0"/>
          <c:order val="0"/>
          <c:spPr>
            <a:effectLst/>
          </c:spPr>
          <c:explosion val="12"/>
          <c:dPt>
            <c:idx val="0"/>
            <c:spPr>
              <a:solidFill>
                <a:srgbClr val="00B050"/>
              </a:solidFill>
              <a:effectLst/>
            </c:spPr>
          </c:dPt>
          <c:dPt>
            <c:idx val="1"/>
            <c:spPr>
              <a:solidFill>
                <a:srgbClr val="00B0F0"/>
              </a:solidFill>
              <a:effectLst/>
            </c:spPr>
          </c:dPt>
          <c:dLbls>
            <c:dLbl>
              <c:idx val="0"/>
              <c:layout>
                <c:manualLayout>
                  <c:x val="0.18662923670874176"/>
                  <c:y val="-8.351772642545891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Расходы за счет собственных средств
</a:t>
                    </a:r>
                    <a:r>
                      <a:rPr lang="ru-RU" sz="2800" b="1" dirty="0" smtClean="0">
                        <a:solidFill>
                          <a:srgbClr val="FF0000"/>
                        </a:solidFill>
                      </a:rPr>
                      <a:t>55,8%</a:t>
                    </a:r>
                    <a:endParaRPr lang="ru-RU" sz="2800" b="1" dirty="0">
                      <a:solidFill>
                        <a:srgbClr val="FF0000"/>
                      </a:solidFill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20749705059226231"/>
                  <c:y val="-6.55583021639570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Расходы </a:t>
                    </a:r>
                    <a:r>
                      <a:rPr lang="ru-RU" dirty="0"/>
                      <a:t>за счет целевых средств краевого </a:t>
                    </a:r>
                    <a:r>
                      <a:rPr lang="ru-RU" dirty="0" smtClean="0"/>
                      <a:t>бюджета</a:t>
                    </a:r>
                  </a:p>
                  <a:p>
                    <a:r>
                      <a:rPr lang="ru-RU" sz="2800" b="1" dirty="0" smtClean="0">
                        <a:solidFill>
                          <a:srgbClr val="FF0000"/>
                        </a:solidFill>
                      </a:rPr>
                      <a:t>43,9%</a:t>
                    </a:r>
                  </a:p>
                  <a:p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16673314554034938"/>
                  <c:y val="-5.878976410028516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поселений
</a:t>
                    </a:r>
                    <a:r>
                      <a:rPr lang="ru-RU" sz="2800" b="1" dirty="0" smtClean="0">
                        <a:solidFill>
                          <a:srgbClr val="FF0000"/>
                        </a:solidFill>
                      </a:rPr>
                      <a:t>0,3%</a:t>
                    </a:r>
                    <a:endParaRPr lang="ru-RU" sz="2800" b="1" dirty="0">
                      <a:solidFill>
                        <a:srgbClr val="FF0000"/>
                      </a:solidFill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'Таблица по расходам '!$B$50:$B$52</c:f>
              <c:strCache>
                <c:ptCount val="3"/>
                <c:pt idx="0">
                  <c:v>Расходы за счет собственных средств</c:v>
                </c:pt>
                <c:pt idx="1">
                  <c:v>расходы за счет целевых средств краевого бюджета</c:v>
                </c:pt>
                <c:pt idx="2">
                  <c:v>Средства поселений</c:v>
                </c:pt>
              </c:strCache>
            </c:strRef>
          </c:cat>
          <c:val>
            <c:numRef>
              <c:f>'Таблица по расходам '!$C$50:$C$52</c:f>
              <c:numCache>
                <c:formatCode>\О\с\н\о\в\н\о\й</c:formatCode>
                <c:ptCount val="3"/>
                <c:pt idx="0">
                  <c:v>3705.6436168500004</c:v>
                </c:pt>
                <c:pt idx="1">
                  <c:v>2916.6625999999997</c:v>
                </c:pt>
                <c:pt idx="2">
                  <c:v>21.069767210000002</c:v>
                </c:pt>
              </c:numCache>
            </c:numRef>
          </c:val>
        </c:ser>
        <c:dLbls/>
        <c:firstSliceAng val="320"/>
        <c:holeSize val="49"/>
      </c:doughnutChart>
    </c:plotArea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2479357132361635"/>
          <c:y val="0.2819333517126355"/>
          <c:w val="0.39607032057911068"/>
          <c:h val="0.64915254237288145"/>
        </c:manualLayout>
      </c:layout>
      <c:pieChart>
        <c:varyColors val="1"/>
        <c:ser>
          <c:idx val="0"/>
          <c:order val="0"/>
          <c:explosion val="14"/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Lbls>
            <c:dLbl>
              <c:idx val="0"/>
              <c:layout>
                <c:manualLayout>
                  <c:x val="-6.4849425332669129E-3"/>
                  <c:y val="-6.5059643578697007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Общегосударственные вопросы - </a:t>
                    </a:r>
                    <a:r>
                      <a:rPr lang="ru-RU" sz="1600" b="1" dirty="0"/>
                      <a:t>6</a:t>
                    </a:r>
                    <a:endParaRPr lang="ru-RU" b="1" dirty="0"/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0.15736748336206377"/>
                  <c:y val="-0.1266013309906581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Национальная </a:t>
                    </a:r>
                  </a:p>
                  <a:p>
                    <a:pPr>
                      <a:defRPr sz="1600"/>
                    </a:pPr>
                    <a:r>
                      <a:rPr lang="ru-RU" sz="1600" dirty="0"/>
                      <a:t>оборона - </a:t>
                    </a:r>
                    <a:r>
                      <a:rPr lang="ru-RU" sz="1600" b="1" dirty="0"/>
                      <a:t>1</a:t>
                    </a:r>
                    <a:endParaRPr lang="ru-RU" b="1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0.14058070608642068"/>
                  <c:y val="-5.6526641072802617E-4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Национальная </a:t>
                    </a:r>
                  </a:p>
                  <a:p>
                    <a:pPr>
                      <a:defRPr sz="1600"/>
                    </a:pPr>
                    <a:r>
                      <a:rPr lang="ru-RU" sz="1600" dirty="0"/>
                      <a:t>безопасность - </a:t>
                    </a:r>
                    <a:r>
                      <a:rPr lang="ru-RU" sz="1600" b="1" dirty="0"/>
                      <a:t>1</a:t>
                    </a:r>
                    <a:endParaRPr lang="ru-RU" b="1" dirty="0"/>
                  </a:p>
                </c:rich>
              </c:tx>
              <c:spPr/>
              <c:dLblPos val="bestFit"/>
            </c:dLbl>
            <c:dLbl>
              <c:idx val="3"/>
              <c:layout>
                <c:manualLayout>
                  <c:x val="0.11341627363984647"/>
                  <c:y val="6.0967162770666885E-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Национальная </a:t>
                    </a:r>
                  </a:p>
                  <a:p>
                    <a:pPr>
                      <a:defRPr sz="1600"/>
                    </a:pPr>
                    <a:r>
                      <a:rPr lang="ru-RU" sz="1600" dirty="0"/>
                      <a:t>экономика - </a:t>
                    </a:r>
                    <a:r>
                      <a:rPr lang="ru-RU" sz="1600" b="1" dirty="0"/>
                      <a:t>9</a:t>
                    </a:r>
                    <a:endParaRPr lang="ru-RU" b="1" dirty="0"/>
                  </a:p>
                </c:rich>
              </c:tx>
              <c:spPr/>
              <c:dLblPos val="bestFit"/>
            </c:dLbl>
            <c:dLbl>
              <c:idx val="4"/>
              <c:layout>
                <c:manualLayout>
                  <c:x val="0.19944759748878341"/>
                  <c:y val="-7.6712843098002664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Жилищно-коммунальное хозяйство - </a:t>
                    </a:r>
                    <a:r>
                      <a:rPr lang="ru-RU" sz="1600" b="1" dirty="0"/>
                      <a:t>2</a:t>
                    </a:r>
                    <a:endParaRPr lang="ru-RU" b="1" dirty="0"/>
                  </a:p>
                </c:rich>
              </c:tx>
              <c:spPr/>
              <c:dLblPos val="bestFit"/>
            </c:dLbl>
            <c:dLbl>
              <c:idx val="5"/>
              <c:layout>
                <c:manualLayout>
                  <c:x val="5.226207634076762E-2"/>
                  <c:y val="1.7803816895769379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Охрана окружающей среды - </a:t>
                    </a:r>
                    <a:r>
                      <a:rPr lang="ru-RU" sz="1600" b="1" dirty="0"/>
                      <a:t>1</a:t>
                    </a:r>
                    <a:endParaRPr lang="ru-RU" b="1" dirty="0"/>
                  </a:p>
                </c:rich>
              </c:tx>
              <c:spPr/>
              <c:dLblPos val="bestFit"/>
            </c:dLbl>
            <c:dLbl>
              <c:idx val="6"/>
              <c:layout>
                <c:manualLayout>
                  <c:x val="-0.20122336310856695"/>
                  <c:y val="2.1598469682815112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Образование - </a:t>
                    </a:r>
                    <a:r>
                      <a:rPr lang="ru-RU" sz="1600" b="1" dirty="0"/>
                      <a:t>5</a:t>
                    </a:r>
                    <a:endParaRPr lang="ru-RU" b="1" dirty="0"/>
                  </a:p>
                </c:rich>
              </c:tx>
              <c:spPr/>
              <c:dLblPos val="bestFit"/>
            </c:dLbl>
            <c:dLbl>
              <c:idx val="7"/>
              <c:layout>
                <c:manualLayout>
                  <c:x val="-3.6208312637238851E-2"/>
                  <c:y val="1.6744517104854044E-4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Социальная </a:t>
                    </a:r>
                  </a:p>
                  <a:p>
                    <a:pPr>
                      <a:defRPr sz="1600"/>
                    </a:pPr>
                    <a:r>
                      <a:rPr lang="ru-RU" sz="1600" dirty="0"/>
                      <a:t>политика - </a:t>
                    </a:r>
                    <a:r>
                      <a:rPr lang="ru-RU" sz="1600" b="1" dirty="0"/>
                      <a:t>20</a:t>
                    </a:r>
                    <a:endParaRPr lang="ru-RU" b="1" dirty="0"/>
                  </a:p>
                </c:rich>
              </c:tx>
              <c:spPr/>
              <c:dLblPos val="bestFit"/>
            </c:dLbl>
            <c:dLbl>
              <c:idx val="8"/>
              <c:layout>
                <c:manualLayout>
                  <c:x val="-0.1910444090441564"/>
                  <c:y val="5.1380265018564457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Межбюджетные</a:t>
                    </a:r>
                  </a:p>
                  <a:p>
                    <a:pPr>
                      <a:defRPr sz="1600"/>
                    </a:pPr>
                    <a:r>
                      <a:rPr lang="ru-RU" sz="1600" dirty="0"/>
                      <a:t> трансферты - </a:t>
                    </a:r>
                    <a:r>
                      <a:rPr lang="ru-RU" sz="1600" b="1" dirty="0"/>
                      <a:t>1</a:t>
                    </a:r>
                    <a:endParaRPr lang="ru-RU" b="1" dirty="0"/>
                  </a:p>
                </c:rich>
              </c:tx>
              <c:spPr/>
              <c:dLblPos val="bestFit"/>
            </c:dLbl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Таблица!$B$12:$B$20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Социальная политика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Таблица!$C$12:$C$20</c:f>
              <c:numCache>
                <c:formatCode>#\ ##0</c:formatCode>
                <c:ptCount val="9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20</c:v>
                </c:pt>
                <c:pt idx="8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9D6B4-C27C-4B94-A1F9-BBCF425598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A1E615-C197-495C-8203-B66CB0C1EE13}">
      <dgm:prSet custT="1"/>
      <dgm:spPr/>
      <dgm:t>
        <a:bodyPr/>
        <a:lstStyle/>
        <a:p>
          <a:pPr rtl="0"/>
          <a:r>
            <a:rPr lang="ru-RU" sz="3600" dirty="0" smtClean="0"/>
            <a:t>Районный бюджет на 2015 год и плановый период 2016-2017 годов</a:t>
          </a:r>
          <a:endParaRPr lang="ru-RU" sz="3600" dirty="0"/>
        </a:p>
      </dgm:t>
    </dgm:pt>
    <dgm:pt modelId="{13393E0E-26A9-49F6-BDA6-0BE2AA4B5D7E}" type="parTrans" cxnId="{DEEB9BC7-7CD0-4A15-A0BA-0B59A24DC916}">
      <dgm:prSet/>
      <dgm:spPr/>
      <dgm:t>
        <a:bodyPr/>
        <a:lstStyle/>
        <a:p>
          <a:endParaRPr lang="ru-RU"/>
        </a:p>
      </dgm:t>
    </dgm:pt>
    <dgm:pt modelId="{BA3CA18C-6769-4A9E-BD1E-0EA78C314A98}" type="sibTrans" cxnId="{DEEB9BC7-7CD0-4A15-A0BA-0B59A24DC916}">
      <dgm:prSet/>
      <dgm:spPr/>
      <dgm:t>
        <a:bodyPr/>
        <a:lstStyle/>
        <a:p>
          <a:endParaRPr lang="ru-RU"/>
        </a:p>
      </dgm:t>
    </dgm:pt>
    <dgm:pt modelId="{8FDECC54-FDFA-4A98-BEC8-95A1B9DE232D}" type="pres">
      <dgm:prSet presAssocID="{9A49D6B4-C27C-4B94-A1F9-BBCF425598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6E1252-D795-49F1-9699-167D9CECD9EA}" type="pres">
      <dgm:prSet presAssocID="{53A1E615-C197-495C-8203-B66CB0C1EE13}" presName="linNode" presStyleCnt="0"/>
      <dgm:spPr/>
    </dgm:pt>
    <dgm:pt modelId="{9AAE7F0E-125A-4BDB-A59C-481AC6AC8DE6}" type="pres">
      <dgm:prSet presAssocID="{53A1E615-C197-495C-8203-B66CB0C1EE13}" presName="parentText" presStyleLbl="node1" presStyleIdx="0" presStyleCnt="1" custScaleX="275306" custLinFactNeighborX="-136" custLinFactNeighborY="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8C725D-0C0F-47F4-8F1E-18E61C1F43EF}" type="presOf" srcId="{53A1E615-C197-495C-8203-B66CB0C1EE13}" destId="{9AAE7F0E-125A-4BDB-A59C-481AC6AC8DE6}" srcOrd="0" destOrd="0" presId="urn:microsoft.com/office/officeart/2005/8/layout/vList5"/>
    <dgm:cxn modelId="{DEEB9BC7-7CD0-4A15-A0BA-0B59A24DC916}" srcId="{9A49D6B4-C27C-4B94-A1F9-BBCF4255987D}" destId="{53A1E615-C197-495C-8203-B66CB0C1EE13}" srcOrd="0" destOrd="0" parTransId="{13393E0E-26A9-49F6-BDA6-0BE2AA4B5D7E}" sibTransId="{BA3CA18C-6769-4A9E-BD1E-0EA78C314A98}"/>
    <dgm:cxn modelId="{F2C85933-F1B4-4409-BD35-393F671E82D0}" type="presOf" srcId="{9A49D6B4-C27C-4B94-A1F9-BBCF4255987D}" destId="{8FDECC54-FDFA-4A98-BEC8-95A1B9DE232D}" srcOrd="0" destOrd="0" presId="urn:microsoft.com/office/officeart/2005/8/layout/vList5"/>
    <dgm:cxn modelId="{83831775-C1D7-42AC-B3F0-8B75B75AB40F}" type="presParOf" srcId="{8FDECC54-FDFA-4A98-BEC8-95A1B9DE232D}" destId="{9F6E1252-D795-49F1-9699-167D9CECD9EA}" srcOrd="0" destOrd="0" presId="urn:microsoft.com/office/officeart/2005/8/layout/vList5"/>
    <dgm:cxn modelId="{CBE5EBCB-F3C1-4581-954D-27855EB922BD}" type="presParOf" srcId="{9F6E1252-D795-49F1-9699-167D9CECD9EA}" destId="{9AAE7F0E-125A-4BDB-A59C-481AC6AC8DE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Структура налоговых и неналоговых доходов районного бюджета в 2015 г. </a:t>
          </a:r>
          <a:r>
            <a:rPr lang="ru-RU" dirty="0" smtClean="0">
              <a:solidFill>
                <a:srgbClr val="FF0000"/>
              </a:solidFill>
            </a:rPr>
            <a:t>(527,4 млн. руб.)</a:t>
          </a:r>
          <a:endParaRPr lang="ru-RU" dirty="0">
            <a:solidFill>
              <a:srgbClr val="FF0000"/>
            </a:solidFill>
          </a:endParaRPr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406B74-826E-4DF7-935B-909CE933B9BD}" type="presOf" srcId="{A1C5E400-2EE0-4BAC-BDB5-CDB91C92629E}" destId="{C695E546-EBF8-465E-94CA-FF5BB422FB28}" srcOrd="1" destOrd="0" presId="urn:microsoft.com/office/officeart/2005/8/layout/target3"/>
    <dgm:cxn modelId="{EAEDF5FE-D624-4073-977E-2EF6A895DA85}" type="presOf" srcId="{A1C5E400-2EE0-4BAC-BDB5-CDB91C92629E}" destId="{EAF5F103-F5D0-4C03-8C15-0E529C859CA2}" srcOrd="0" destOrd="0" presId="urn:microsoft.com/office/officeart/2005/8/layout/target3"/>
    <dgm:cxn modelId="{8A846264-F1B0-444C-9078-94C3D6CC3E94}" type="presOf" srcId="{4226AF55-23EA-4EE8-8E30-407005848227}" destId="{3D2CA6F1-AD6E-4270-8DDB-4F9352946EB8}" srcOrd="0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CF968915-EC06-467B-B3F1-B3680463A8C7}" type="presParOf" srcId="{3D2CA6F1-AD6E-4270-8DDB-4F9352946EB8}" destId="{F8FCC032-94FF-4770-A6DE-0724B6EFF102}" srcOrd="0" destOrd="0" presId="urn:microsoft.com/office/officeart/2005/8/layout/target3"/>
    <dgm:cxn modelId="{5E18A110-2245-4B66-A157-C1E9A2C814FD}" type="presParOf" srcId="{3D2CA6F1-AD6E-4270-8DDB-4F9352946EB8}" destId="{47530C6B-B73D-4CFB-83D6-8F2D768B8B3A}" srcOrd="1" destOrd="0" presId="urn:microsoft.com/office/officeart/2005/8/layout/target3"/>
    <dgm:cxn modelId="{85602A13-B322-4D8F-A1BD-2DAAE0C86198}" type="presParOf" srcId="{3D2CA6F1-AD6E-4270-8DDB-4F9352946EB8}" destId="{EAF5F103-F5D0-4C03-8C15-0E529C859CA2}" srcOrd="2" destOrd="0" presId="urn:microsoft.com/office/officeart/2005/8/layout/target3"/>
    <dgm:cxn modelId="{0F9C2498-08BD-4B98-81D3-3CC911A30DD7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Значимые изменения в структуре доходов</a:t>
          </a:r>
          <a:r>
            <a:rPr lang="en-US" dirty="0" smtClean="0"/>
            <a:t> </a:t>
          </a:r>
          <a:r>
            <a:rPr lang="ru-RU" dirty="0" smtClean="0"/>
            <a:t>в 2015 году в сравнении с 2014 годом (млн. руб.)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8BBD7-7DAE-4CD6-9EEB-F5471DEA08F9}" type="presOf" srcId="{A1C5E400-2EE0-4BAC-BDB5-CDB91C92629E}" destId="{EAF5F103-F5D0-4C03-8C15-0E529C859CA2}" srcOrd="0" destOrd="0" presId="urn:microsoft.com/office/officeart/2005/8/layout/target3"/>
    <dgm:cxn modelId="{8034CDE8-668F-4696-89BE-47AD2C90E591}" type="presOf" srcId="{4226AF55-23EA-4EE8-8E30-407005848227}" destId="{3D2CA6F1-AD6E-4270-8DDB-4F9352946EB8}" srcOrd="0" destOrd="0" presId="urn:microsoft.com/office/officeart/2005/8/layout/target3"/>
    <dgm:cxn modelId="{87C245A4-9576-4FC6-AC0F-D84663BE9489}" type="presOf" srcId="{A1C5E400-2EE0-4BAC-BDB5-CDB91C92629E}" destId="{C695E546-EBF8-465E-94CA-FF5BB422FB28}" srcOrd="1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96594DAC-F39B-4D11-A116-5F9F9176FD81}" type="presParOf" srcId="{3D2CA6F1-AD6E-4270-8DDB-4F9352946EB8}" destId="{F8FCC032-94FF-4770-A6DE-0724B6EFF102}" srcOrd="0" destOrd="0" presId="urn:microsoft.com/office/officeart/2005/8/layout/target3"/>
    <dgm:cxn modelId="{FB467308-A1C5-44F8-BF60-E2C1E8658714}" type="presParOf" srcId="{3D2CA6F1-AD6E-4270-8DDB-4F9352946EB8}" destId="{47530C6B-B73D-4CFB-83D6-8F2D768B8B3A}" srcOrd="1" destOrd="0" presId="urn:microsoft.com/office/officeart/2005/8/layout/target3"/>
    <dgm:cxn modelId="{151CB1AE-A43A-4FF0-936B-509A87284798}" type="presParOf" srcId="{3D2CA6F1-AD6E-4270-8DDB-4F9352946EB8}" destId="{EAF5F103-F5D0-4C03-8C15-0E529C859CA2}" srcOrd="2" destOrd="0" presId="urn:microsoft.com/office/officeart/2005/8/layout/target3"/>
    <dgm:cxn modelId="{8DF9831B-F328-406C-B527-0250B2837285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Уровень </a:t>
          </a:r>
          <a:r>
            <a:rPr lang="ru-RU" dirty="0" err="1" smtClean="0"/>
            <a:t>дотационности</a:t>
          </a:r>
          <a:r>
            <a:rPr lang="ru-RU" dirty="0" smtClean="0"/>
            <a:t> районного бюджета по годам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018EF-6E31-40D6-9C9E-8CC57C5E4040}" type="presOf" srcId="{A1C5E400-2EE0-4BAC-BDB5-CDB91C92629E}" destId="{C695E546-EBF8-465E-94CA-FF5BB422FB28}" srcOrd="1" destOrd="0" presId="urn:microsoft.com/office/officeart/2005/8/layout/target3"/>
    <dgm:cxn modelId="{A40184A9-F2E0-4627-BB89-590184B8A6AF}" type="presOf" srcId="{A1C5E400-2EE0-4BAC-BDB5-CDB91C92629E}" destId="{EAF5F103-F5D0-4C03-8C15-0E529C859CA2}" srcOrd="0" destOrd="0" presId="urn:microsoft.com/office/officeart/2005/8/layout/target3"/>
    <dgm:cxn modelId="{366C41AD-6955-4D9E-AB9B-A74035124C64}" type="presOf" srcId="{4226AF55-23EA-4EE8-8E30-407005848227}" destId="{3D2CA6F1-AD6E-4270-8DDB-4F9352946EB8}" srcOrd="0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BD76F15C-9348-4BEB-A3BA-EB4000C44707}" type="presParOf" srcId="{3D2CA6F1-AD6E-4270-8DDB-4F9352946EB8}" destId="{F8FCC032-94FF-4770-A6DE-0724B6EFF102}" srcOrd="0" destOrd="0" presId="urn:microsoft.com/office/officeart/2005/8/layout/target3"/>
    <dgm:cxn modelId="{CAFFC44D-2CD4-48EB-9D3F-26377AFE7B80}" type="presParOf" srcId="{3D2CA6F1-AD6E-4270-8DDB-4F9352946EB8}" destId="{47530C6B-B73D-4CFB-83D6-8F2D768B8B3A}" srcOrd="1" destOrd="0" presId="urn:microsoft.com/office/officeart/2005/8/layout/target3"/>
    <dgm:cxn modelId="{0244B39E-3C86-4546-BCEF-50B32205483A}" type="presParOf" srcId="{3D2CA6F1-AD6E-4270-8DDB-4F9352946EB8}" destId="{EAF5F103-F5D0-4C03-8C15-0E529C859CA2}" srcOrd="2" destOrd="0" presId="urn:microsoft.com/office/officeart/2005/8/layout/target3"/>
    <dgm:cxn modelId="{D4115F2F-5C3A-4118-9D68-ABD0F55C7B3A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Формирование расходов районного бюджета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370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DE89D999-0A04-4F05-AD9A-B105A9E13C83}" type="presOf" srcId="{A1C5E400-2EE0-4BAC-BDB5-CDB91C92629E}" destId="{C695E546-EBF8-465E-94CA-FF5BB422FB28}" srcOrd="1" destOrd="0" presId="urn:microsoft.com/office/officeart/2005/8/layout/target3"/>
    <dgm:cxn modelId="{051C12D2-582E-44E8-919D-9C5D034833D2}" type="presOf" srcId="{A1C5E400-2EE0-4BAC-BDB5-CDB91C92629E}" destId="{EAF5F103-F5D0-4C03-8C15-0E529C859CA2}" srcOrd="0" destOrd="0" presId="urn:microsoft.com/office/officeart/2005/8/layout/target3"/>
    <dgm:cxn modelId="{F70E61B0-F46B-4FD7-A2CF-7DCE1D564EE9}" type="presOf" srcId="{4226AF55-23EA-4EE8-8E30-407005848227}" destId="{3D2CA6F1-AD6E-4270-8DDB-4F9352946EB8}" srcOrd="0" destOrd="0" presId="urn:microsoft.com/office/officeart/2005/8/layout/target3"/>
    <dgm:cxn modelId="{575D540A-E547-4F34-97D5-20DD81A437D2}" type="presParOf" srcId="{3D2CA6F1-AD6E-4270-8DDB-4F9352946EB8}" destId="{F8FCC032-94FF-4770-A6DE-0724B6EFF102}" srcOrd="0" destOrd="0" presId="urn:microsoft.com/office/officeart/2005/8/layout/target3"/>
    <dgm:cxn modelId="{C5F6FE68-D165-4656-B1B8-C301C59A1D78}" type="presParOf" srcId="{3D2CA6F1-AD6E-4270-8DDB-4F9352946EB8}" destId="{47530C6B-B73D-4CFB-83D6-8F2D768B8B3A}" srcOrd="1" destOrd="0" presId="urn:microsoft.com/office/officeart/2005/8/layout/target3"/>
    <dgm:cxn modelId="{6C4F690D-8B9A-47F8-BFE5-BE46DC24367A}" type="presParOf" srcId="{3D2CA6F1-AD6E-4270-8DDB-4F9352946EB8}" destId="{EAF5F103-F5D0-4C03-8C15-0E529C859CA2}" srcOrd="2" destOrd="0" presId="urn:microsoft.com/office/officeart/2005/8/layout/target3"/>
    <dgm:cxn modelId="{3AEE25B8-B32D-40F2-9E13-B567E741B7B9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587F489-CD02-433C-8F40-A10F87613A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CC3805-D53F-46A3-984A-721A50A00BA7}">
      <dgm:prSet/>
      <dgm:spPr/>
      <dgm:t>
        <a:bodyPr/>
        <a:lstStyle/>
        <a:p>
          <a:pPr rtl="0"/>
          <a:r>
            <a:rPr lang="ru-RU" smtClean="0"/>
            <a:t>Приоритетными задачами при формировании расходов районного бюджета являлись: </a:t>
          </a:r>
          <a:endParaRPr lang="ru-RU"/>
        </a:p>
      </dgm:t>
    </dgm:pt>
    <dgm:pt modelId="{2E5508D2-5AC7-4E78-B28B-D2FA36738870}" type="parTrans" cxnId="{B34B277A-22A2-4949-A87A-CDF3F21ABA68}">
      <dgm:prSet/>
      <dgm:spPr/>
      <dgm:t>
        <a:bodyPr/>
        <a:lstStyle/>
        <a:p>
          <a:endParaRPr lang="ru-RU"/>
        </a:p>
      </dgm:t>
    </dgm:pt>
    <dgm:pt modelId="{FAD7181E-25F0-4402-8DE8-13CE5A0EED1B}" type="sibTrans" cxnId="{B34B277A-22A2-4949-A87A-CDF3F21ABA68}">
      <dgm:prSet/>
      <dgm:spPr/>
      <dgm:t>
        <a:bodyPr/>
        <a:lstStyle/>
        <a:p>
          <a:endParaRPr lang="ru-RU"/>
        </a:p>
      </dgm:t>
    </dgm:pt>
    <dgm:pt modelId="{90886067-EBEB-4C3E-BFB1-170FE698BAA2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002060"/>
              </a:solidFill>
            </a:rPr>
            <a:t>наиболее полное финансовое обеспечение мероприятий по решению вопросов местного значения муниципального района, установленных ст. 15 Федерального закона от 06.10.2003 года №131-ФЗ «Об общих принципах организации местного самоуправления в Российской Федерации»;</a:t>
          </a:r>
          <a:endParaRPr lang="ru-RU" sz="1800" dirty="0">
            <a:solidFill>
              <a:srgbClr val="002060"/>
            </a:solidFill>
          </a:endParaRPr>
        </a:p>
      </dgm:t>
    </dgm:pt>
    <dgm:pt modelId="{CFD8E7AE-0948-4EBA-B49C-9F028A4C992C}" type="parTrans" cxnId="{DE2097BC-B43D-4B78-BBBC-92D648ED0517}">
      <dgm:prSet/>
      <dgm:spPr/>
      <dgm:t>
        <a:bodyPr/>
        <a:lstStyle/>
        <a:p>
          <a:endParaRPr lang="ru-RU"/>
        </a:p>
      </dgm:t>
    </dgm:pt>
    <dgm:pt modelId="{D9730786-C640-4CBC-B8DB-6764CC55CE71}" type="sibTrans" cxnId="{DE2097BC-B43D-4B78-BBBC-92D648ED0517}">
      <dgm:prSet/>
      <dgm:spPr/>
      <dgm:t>
        <a:bodyPr/>
        <a:lstStyle/>
        <a:p>
          <a:endParaRPr lang="ru-RU"/>
        </a:p>
      </dgm:t>
    </dgm:pt>
    <dgm:pt modelId="{B7CB4E70-B296-4B3E-B98C-F85D889133C2}">
      <dgm:prSet/>
      <dgm:spPr/>
      <dgm:t>
        <a:bodyPr/>
        <a:lstStyle/>
        <a:p>
          <a:pPr rtl="0"/>
          <a:r>
            <a:rPr lang="ru-RU" sz="1800" dirty="0" smtClean="0">
              <a:solidFill>
                <a:srgbClr val="002060"/>
              </a:solidFill>
            </a:rPr>
            <a:t>достижение оптимальных результатов при реализации государственных полномочий и полномочий по вопросам местного значения городских и сельских поселений, переданных и планируемых к передаче на уровень Таймырского Долгано-Ненецкого муниципального района в 2015 -2017 годах.</a:t>
          </a:r>
          <a:endParaRPr lang="ru-RU" sz="1800" dirty="0">
            <a:solidFill>
              <a:srgbClr val="002060"/>
            </a:solidFill>
          </a:endParaRPr>
        </a:p>
      </dgm:t>
    </dgm:pt>
    <dgm:pt modelId="{CC95D8B7-D7D0-4859-94D7-5606C6559805}" type="parTrans" cxnId="{3543320E-A684-4EBE-9465-107413A85B58}">
      <dgm:prSet/>
      <dgm:spPr/>
      <dgm:t>
        <a:bodyPr/>
        <a:lstStyle/>
        <a:p>
          <a:endParaRPr lang="ru-RU"/>
        </a:p>
      </dgm:t>
    </dgm:pt>
    <dgm:pt modelId="{33D265C0-AB76-4A77-A837-78940D0767B0}" type="sibTrans" cxnId="{3543320E-A684-4EBE-9465-107413A85B58}">
      <dgm:prSet/>
      <dgm:spPr/>
      <dgm:t>
        <a:bodyPr/>
        <a:lstStyle/>
        <a:p>
          <a:endParaRPr lang="ru-RU"/>
        </a:p>
      </dgm:t>
    </dgm:pt>
    <dgm:pt modelId="{25506552-3DC0-4241-B044-B4655B8952B6}">
      <dgm:prSet/>
      <dgm:spPr/>
      <dgm:t>
        <a:bodyPr/>
        <a:lstStyle/>
        <a:p>
          <a:pPr rtl="0"/>
          <a:endParaRPr lang="ru-RU" sz="1800" dirty="0">
            <a:solidFill>
              <a:srgbClr val="002060"/>
            </a:solidFill>
          </a:endParaRPr>
        </a:p>
      </dgm:t>
    </dgm:pt>
    <dgm:pt modelId="{43EE445C-E8C7-47DC-A334-B7EDC2BF57D5}" type="parTrans" cxnId="{4AA35B39-9C09-4B84-942E-298B9C655B22}">
      <dgm:prSet/>
      <dgm:spPr/>
      <dgm:t>
        <a:bodyPr/>
        <a:lstStyle/>
        <a:p>
          <a:endParaRPr lang="ru-RU"/>
        </a:p>
      </dgm:t>
    </dgm:pt>
    <dgm:pt modelId="{7719BB21-4E04-4123-B2AE-6D3EEDF51208}" type="sibTrans" cxnId="{4AA35B39-9C09-4B84-942E-298B9C655B22}">
      <dgm:prSet/>
      <dgm:spPr/>
      <dgm:t>
        <a:bodyPr/>
        <a:lstStyle/>
        <a:p>
          <a:endParaRPr lang="ru-RU"/>
        </a:p>
      </dgm:t>
    </dgm:pt>
    <dgm:pt modelId="{ABBB0388-9D92-4F8A-921E-2C7FE359E9C7}" type="pres">
      <dgm:prSet presAssocID="{7587F489-CD02-433C-8F40-A10F87613A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E46F7F-48CF-46B4-A4C4-BE5F4D004587}" type="pres">
      <dgm:prSet presAssocID="{06CC3805-D53F-46A3-984A-721A50A00BA7}" presName="linNode" presStyleCnt="0"/>
      <dgm:spPr/>
    </dgm:pt>
    <dgm:pt modelId="{2303ADE8-7DE9-4180-9EBD-B9CA521D185D}" type="pres">
      <dgm:prSet presAssocID="{06CC3805-D53F-46A3-984A-721A50A00BA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619D6-365A-4256-B0F3-8C19B8CC7871}" type="pres">
      <dgm:prSet presAssocID="{06CC3805-D53F-46A3-984A-721A50A00BA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097BC-B43D-4B78-BBBC-92D648ED0517}" srcId="{06CC3805-D53F-46A3-984A-721A50A00BA7}" destId="{90886067-EBEB-4C3E-BFB1-170FE698BAA2}" srcOrd="0" destOrd="0" parTransId="{CFD8E7AE-0948-4EBA-B49C-9F028A4C992C}" sibTransId="{D9730786-C640-4CBC-B8DB-6764CC55CE71}"/>
    <dgm:cxn modelId="{4AA35B39-9C09-4B84-942E-298B9C655B22}" srcId="{06CC3805-D53F-46A3-984A-721A50A00BA7}" destId="{25506552-3DC0-4241-B044-B4655B8952B6}" srcOrd="1" destOrd="0" parTransId="{43EE445C-E8C7-47DC-A334-B7EDC2BF57D5}" sibTransId="{7719BB21-4E04-4123-B2AE-6D3EEDF51208}"/>
    <dgm:cxn modelId="{891E74C1-A883-4A27-9002-0E1778FF110E}" type="presOf" srcId="{90886067-EBEB-4C3E-BFB1-170FE698BAA2}" destId="{7E8619D6-365A-4256-B0F3-8C19B8CC7871}" srcOrd="0" destOrd="0" presId="urn:microsoft.com/office/officeart/2005/8/layout/vList5"/>
    <dgm:cxn modelId="{91CCDD1F-F906-4335-8B8F-AFCD78CE8C5A}" type="presOf" srcId="{7587F489-CD02-433C-8F40-A10F87613A17}" destId="{ABBB0388-9D92-4F8A-921E-2C7FE359E9C7}" srcOrd="0" destOrd="0" presId="urn:microsoft.com/office/officeart/2005/8/layout/vList5"/>
    <dgm:cxn modelId="{4C5B2709-8120-4407-90CA-3559CDD24514}" type="presOf" srcId="{06CC3805-D53F-46A3-984A-721A50A00BA7}" destId="{2303ADE8-7DE9-4180-9EBD-B9CA521D185D}" srcOrd="0" destOrd="0" presId="urn:microsoft.com/office/officeart/2005/8/layout/vList5"/>
    <dgm:cxn modelId="{0D311745-8A6A-49AE-819A-5D788BE177E1}" type="presOf" srcId="{B7CB4E70-B296-4B3E-B98C-F85D889133C2}" destId="{7E8619D6-365A-4256-B0F3-8C19B8CC7871}" srcOrd="0" destOrd="2" presId="urn:microsoft.com/office/officeart/2005/8/layout/vList5"/>
    <dgm:cxn modelId="{7DB82657-8A51-42CE-8FDC-6F132475904C}" type="presOf" srcId="{25506552-3DC0-4241-B044-B4655B8952B6}" destId="{7E8619D6-365A-4256-B0F3-8C19B8CC7871}" srcOrd="0" destOrd="1" presId="urn:microsoft.com/office/officeart/2005/8/layout/vList5"/>
    <dgm:cxn modelId="{3543320E-A684-4EBE-9465-107413A85B58}" srcId="{06CC3805-D53F-46A3-984A-721A50A00BA7}" destId="{B7CB4E70-B296-4B3E-B98C-F85D889133C2}" srcOrd="2" destOrd="0" parTransId="{CC95D8B7-D7D0-4859-94D7-5606C6559805}" sibTransId="{33D265C0-AB76-4A77-A837-78940D0767B0}"/>
    <dgm:cxn modelId="{B34B277A-22A2-4949-A87A-CDF3F21ABA68}" srcId="{7587F489-CD02-433C-8F40-A10F87613A17}" destId="{06CC3805-D53F-46A3-984A-721A50A00BA7}" srcOrd="0" destOrd="0" parTransId="{2E5508D2-5AC7-4E78-B28B-D2FA36738870}" sibTransId="{FAD7181E-25F0-4402-8DE8-13CE5A0EED1B}"/>
    <dgm:cxn modelId="{3D10973D-5E8D-47B8-BC9D-F26DA5AA8053}" type="presParOf" srcId="{ABBB0388-9D92-4F8A-921E-2C7FE359E9C7}" destId="{44E46F7F-48CF-46B4-A4C4-BE5F4D004587}" srcOrd="0" destOrd="0" presId="urn:microsoft.com/office/officeart/2005/8/layout/vList5"/>
    <dgm:cxn modelId="{4CD9C989-747C-4AFF-8920-8DDB20939CF4}" type="presParOf" srcId="{44E46F7F-48CF-46B4-A4C4-BE5F4D004587}" destId="{2303ADE8-7DE9-4180-9EBD-B9CA521D185D}" srcOrd="0" destOrd="0" presId="urn:microsoft.com/office/officeart/2005/8/layout/vList5"/>
    <dgm:cxn modelId="{EF7E3F98-30FE-45D4-8BC1-FA6DCB9B35B6}" type="presParOf" srcId="{44E46F7F-48CF-46B4-A4C4-BE5F4D004587}" destId="{7E8619D6-365A-4256-B0F3-8C19B8CC78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Подходы </a:t>
          </a:r>
          <a:r>
            <a:rPr lang="ru-RU" dirty="0" err="1" smtClean="0"/>
            <a:t>минфина</a:t>
          </a:r>
          <a:r>
            <a:rPr lang="ru-RU" dirty="0" smtClean="0"/>
            <a:t> края по формированию расходов на 2015 год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45221E-23F9-48C3-8E50-406CB3F990E3}" type="presOf" srcId="{4226AF55-23EA-4EE8-8E30-407005848227}" destId="{3D2CA6F1-AD6E-4270-8DDB-4F9352946EB8}" srcOrd="0" destOrd="0" presId="urn:microsoft.com/office/officeart/2005/8/layout/target3"/>
    <dgm:cxn modelId="{B08BFB95-ECAC-4033-9C1C-379684397319}" type="presOf" srcId="{A1C5E400-2EE0-4BAC-BDB5-CDB91C92629E}" destId="{EAF5F103-F5D0-4C03-8C15-0E529C859CA2}" srcOrd="0" destOrd="0" presId="urn:microsoft.com/office/officeart/2005/8/layout/target3"/>
    <dgm:cxn modelId="{868BCE55-8424-4EB1-A40E-C1BCA79D9C27}" type="presOf" srcId="{A1C5E400-2EE0-4BAC-BDB5-CDB91C92629E}" destId="{C695E546-EBF8-465E-94CA-FF5BB422FB28}" srcOrd="1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634791C5-DCA1-48E0-A8A8-19B061FDAE8B}" type="presParOf" srcId="{3D2CA6F1-AD6E-4270-8DDB-4F9352946EB8}" destId="{F8FCC032-94FF-4770-A6DE-0724B6EFF102}" srcOrd="0" destOrd="0" presId="urn:microsoft.com/office/officeart/2005/8/layout/target3"/>
    <dgm:cxn modelId="{70FE8983-7C63-433B-8777-204608B21E2C}" type="presParOf" srcId="{3D2CA6F1-AD6E-4270-8DDB-4F9352946EB8}" destId="{47530C6B-B73D-4CFB-83D6-8F2D768B8B3A}" srcOrd="1" destOrd="0" presId="urn:microsoft.com/office/officeart/2005/8/layout/target3"/>
    <dgm:cxn modelId="{D4AC88D2-963E-4DC7-B435-C1EE56D1FCEF}" type="presParOf" srcId="{3D2CA6F1-AD6E-4270-8DDB-4F9352946EB8}" destId="{EAF5F103-F5D0-4C03-8C15-0E529C859CA2}" srcOrd="2" destOrd="0" presId="urn:microsoft.com/office/officeart/2005/8/layout/target3"/>
    <dgm:cxn modelId="{829F70DD-778E-4BC4-91F4-9F5DF831B8A9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FC39DD9-0D42-401C-9B9E-6DAF7F8749E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4BB80-17E3-4A6A-9CDB-513ACB94379E}">
      <dgm:prSet custT="1"/>
      <dgm:spPr>
        <a:solidFill>
          <a:srgbClr val="92D05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Расходов на оплату коммунальных услуг на 6,2% в 2015 году с учетом корректировки расходов на экономию от внедрения энергосберегающих технологий </a:t>
          </a:r>
          <a:r>
            <a:rPr lang="ru-RU" sz="1600" b="1" dirty="0" smtClean="0">
              <a:solidFill>
                <a:srgbClr val="FF0000"/>
              </a:solidFill>
            </a:rPr>
            <a:t>на 3%</a:t>
          </a:r>
          <a:endParaRPr lang="ru-RU" sz="1600" b="1" dirty="0">
            <a:solidFill>
              <a:srgbClr val="FF0000"/>
            </a:solidFill>
          </a:endParaRPr>
        </a:p>
      </dgm:t>
    </dgm:pt>
    <dgm:pt modelId="{6DD00691-8BDD-4ED8-B877-4E6CE9234EA2}" type="sibTrans" cxnId="{1912A6BD-F87C-40B3-82FC-AF33B8F98017}">
      <dgm:prSet/>
      <dgm:spPr/>
      <dgm:t>
        <a:bodyPr/>
        <a:lstStyle/>
        <a:p>
          <a:endParaRPr lang="ru-RU" sz="1600"/>
        </a:p>
      </dgm:t>
    </dgm:pt>
    <dgm:pt modelId="{9EDB7725-B10D-4304-B925-D3001972B3CE}" type="parTrans" cxnId="{1912A6BD-F87C-40B3-82FC-AF33B8F98017}">
      <dgm:prSet custT="1"/>
      <dgm:spPr/>
      <dgm:t>
        <a:bodyPr/>
        <a:lstStyle/>
        <a:p>
          <a:endParaRPr lang="ru-RU" sz="1600"/>
        </a:p>
      </dgm:t>
    </dgm:pt>
    <dgm:pt modelId="{3D67638A-9496-4B31-BC36-812E12089052}">
      <dgm:prSet custT="1"/>
      <dgm:spPr>
        <a:solidFill>
          <a:srgbClr val="92D05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Расходов на оплату труда  на основе СОТ работников бюджетной сферы с 01.10.2014  года на полный финансовый год </a:t>
          </a:r>
          <a:r>
            <a:rPr lang="ru-RU" sz="1600" b="1" dirty="0" smtClean="0">
              <a:solidFill>
                <a:srgbClr val="FF0000"/>
              </a:solidFill>
            </a:rPr>
            <a:t>на 5%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endParaRPr lang="ru-RU" sz="1600" b="1" dirty="0">
            <a:solidFill>
              <a:schemeClr val="tx1"/>
            </a:solidFill>
          </a:endParaRPr>
        </a:p>
      </dgm:t>
    </dgm:pt>
    <dgm:pt modelId="{89D1B7A4-F2B6-408E-A1C7-E99E23FF6A77}" type="sibTrans" cxnId="{FE778412-590C-4CCA-BBB2-C1D096E2654E}">
      <dgm:prSet/>
      <dgm:spPr/>
      <dgm:t>
        <a:bodyPr/>
        <a:lstStyle/>
        <a:p>
          <a:endParaRPr lang="ru-RU" sz="1600"/>
        </a:p>
      </dgm:t>
    </dgm:pt>
    <dgm:pt modelId="{08B2DC05-5E4F-4285-AB20-DC3B1914C660}" type="parTrans" cxnId="{FE778412-590C-4CCA-BBB2-C1D096E2654E}">
      <dgm:prSet custT="1"/>
      <dgm:spPr/>
      <dgm:t>
        <a:bodyPr/>
        <a:lstStyle/>
        <a:p>
          <a:endParaRPr lang="ru-RU" sz="1600"/>
        </a:p>
      </dgm:t>
    </dgm:pt>
    <dgm:pt modelId="{8BE731E4-2284-439D-B43B-87AC07CC35D9}">
      <dgm:prSet phldrT="[Текст]" custT="1"/>
      <dgm:spPr/>
      <dgm:t>
        <a:bodyPr/>
        <a:lstStyle/>
        <a:p>
          <a:r>
            <a:rPr lang="ru-RU" sz="1800" b="1" dirty="0" smtClean="0"/>
            <a:t>ИНДЕКСАЦИЯ</a:t>
          </a:r>
          <a:r>
            <a:rPr lang="ru-RU" sz="1600" b="1" dirty="0" smtClean="0"/>
            <a:t> (</a:t>
          </a:r>
          <a:r>
            <a:rPr lang="ru-RU" sz="1800" b="1" dirty="0" smtClean="0"/>
            <a:t>УВЕЛИЧЕНИЕ</a:t>
          </a:r>
          <a:r>
            <a:rPr lang="ru-RU" sz="1600" b="1" dirty="0" smtClean="0"/>
            <a:t>)</a:t>
          </a:r>
          <a:endParaRPr lang="ru-RU" sz="1600" b="1" dirty="0"/>
        </a:p>
      </dgm:t>
    </dgm:pt>
    <dgm:pt modelId="{A6D8B1AB-5F21-45C0-9AC8-8DA8B899427F}" type="sibTrans" cxnId="{29B56238-5AB8-4E47-8F77-BF78D4BF38E6}">
      <dgm:prSet/>
      <dgm:spPr/>
      <dgm:t>
        <a:bodyPr/>
        <a:lstStyle/>
        <a:p>
          <a:endParaRPr lang="ru-RU" sz="1600"/>
        </a:p>
      </dgm:t>
    </dgm:pt>
    <dgm:pt modelId="{691A1993-85F5-4783-A449-4A63A971EBD6}" type="parTrans" cxnId="{29B56238-5AB8-4E47-8F77-BF78D4BF38E6}">
      <dgm:prSet/>
      <dgm:spPr/>
      <dgm:t>
        <a:bodyPr/>
        <a:lstStyle/>
        <a:p>
          <a:endParaRPr lang="ru-RU" sz="1600"/>
        </a:p>
      </dgm:t>
    </dgm:pt>
    <dgm:pt modelId="{CF562A79-D5CF-4F07-8D12-1DD8F9768BA5}">
      <dgm:prSet custT="1"/>
      <dgm:spPr>
        <a:solidFill>
          <a:srgbClr val="92D05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Расходов на возмещение убытков от эксплуатации общественных бань    </a:t>
          </a:r>
          <a:r>
            <a:rPr lang="ru-RU" sz="1600" b="1" dirty="0" smtClean="0">
              <a:solidFill>
                <a:srgbClr val="FF0000"/>
              </a:solidFill>
            </a:rPr>
            <a:t>на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smtClean="0">
              <a:solidFill>
                <a:srgbClr val="FF0000"/>
              </a:solidFill>
            </a:rPr>
            <a:t>5%</a:t>
          </a:r>
          <a:endParaRPr lang="ru-RU" sz="1600" b="1" dirty="0">
            <a:solidFill>
              <a:srgbClr val="FF0000"/>
            </a:solidFill>
          </a:endParaRPr>
        </a:p>
      </dgm:t>
    </dgm:pt>
    <dgm:pt modelId="{20917E27-EBAC-459E-BE51-42DDC3754865}" type="parTrans" cxnId="{01F0FD79-1B69-4736-B6E1-5AAAC0ED60E9}">
      <dgm:prSet/>
      <dgm:spPr/>
      <dgm:t>
        <a:bodyPr/>
        <a:lstStyle/>
        <a:p>
          <a:endParaRPr lang="ru-RU"/>
        </a:p>
      </dgm:t>
    </dgm:pt>
    <dgm:pt modelId="{9570AA8D-6A0E-4AC6-AB30-227A7073E68E}" type="sibTrans" cxnId="{01F0FD79-1B69-4736-B6E1-5AAAC0ED60E9}">
      <dgm:prSet/>
      <dgm:spPr/>
      <dgm:t>
        <a:bodyPr/>
        <a:lstStyle/>
        <a:p>
          <a:endParaRPr lang="ru-RU"/>
        </a:p>
      </dgm:t>
    </dgm:pt>
    <dgm:pt modelId="{9B13F135-1A85-480F-B7E1-AFC795884B95}" type="pres">
      <dgm:prSet presAssocID="{5FC39DD9-0D42-401C-9B9E-6DAF7F8749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1ABCE5-8314-4786-91C7-6DC98B30F0C0}" type="pres">
      <dgm:prSet presAssocID="{8BE731E4-2284-439D-B43B-87AC07CC35D9}" presName="root1" presStyleCnt="0"/>
      <dgm:spPr/>
    </dgm:pt>
    <dgm:pt modelId="{E11D8EA1-BF16-493E-AC77-5A07FBFB5849}" type="pres">
      <dgm:prSet presAssocID="{8BE731E4-2284-439D-B43B-87AC07CC35D9}" presName="LevelOneTextNode" presStyleLbl="node0" presStyleIdx="0" presStyleCnt="1" custScaleX="79816" custScaleY="115688" custLinFactNeighborX="-12196" custLinFactNeighborY="2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31AF83-713D-417E-99C6-F2A8E76744A8}" type="pres">
      <dgm:prSet presAssocID="{8BE731E4-2284-439D-B43B-87AC07CC35D9}" presName="level2hierChild" presStyleCnt="0"/>
      <dgm:spPr/>
    </dgm:pt>
    <dgm:pt modelId="{977978C8-ABDC-4FF5-B003-8AE10CD2782A}" type="pres">
      <dgm:prSet presAssocID="{08B2DC05-5E4F-4285-AB20-DC3B1914C66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1963BFD-8541-478F-98C3-FD2D51838E94}" type="pres">
      <dgm:prSet presAssocID="{08B2DC05-5E4F-4285-AB20-DC3B1914C66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9207829-B846-4B2D-994F-AE968C2CB1E6}" type="pres">
      <dgm:prSet presAssocID="{3D67638A-9496-4B31-BC36-812E12089052}" presName="root2" presStyleCnt="0"/>
      <dgm:spPr/>
    </dgm:pt>
    <dgm:pt modelId="{74F14261-A54F-478A-93BC-7CC9CA2C41D4}" type="pres">
      <dgm:prSet presAssocID="{3D67638A-9496-4B31-BC36-812E12089052}" presName="LevelTwoTextNode" presStyleLbl="node2" presStyleIdx="0" presStyleCnt="3" custScaleX="124622" custScaleY="327220" custLinFactNeighborX="-3954" custLinFactNeighborY="-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55A412-3060-4AD5-89CA-3EB0D9F4D39F}" type="pres">
      <dgm:prSet presAssocID="{3D67638A-9496-4B31-BC36-812E12089052}" presName="level3hierChild" presStyleCnt="0"/>
      <dgm:spPr/>
    </dgm:pt>
    <dgm:pt modelId="{6848A941-83D5-4412-B36D-CF73E06B7412}" type="pres">
      <dgm:prSet presAssocID="{9EDB7725-B10D-4304-B925-D3001972B3C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1778123-2D5F-4DFF-BAA2-5755368E1D67}" type="pres">
      <dgm:prSet presAssocID="{9EDB7725-B10D-4304-B925-D3001972B3C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6AD8D87-90A7-4F50-87E7-D8CFBD98F890}" type="pres">
      <dgm:prSet presAssocID="{0C14BB80-17E3-4A6A-9CDB-513ACB94379E}" presName="root2" presStyleCnt="0"/>
      <dgm:spPr/>
    </dgm:pt>
    <dgm:pt modelId="{839C7307-8F46-4B20-B409-3165F8FD733F}" type="pres">
      <dgm:prSet presAssocID="{0C14BB80-17E3-4A6A-9CDB-513ACB94379E}" presName="LevelTwoTextNode" presStyleLbl="node2" presStyleIdx="1" presStyleCnt="3" custScaleX="124622" custScaleY="438900" custLinFactNeighborX="-3954" custLinFactNeighborY="2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D4E6EC-C562-492E-8C1A-3C98E7E63B27}" type="pres">
      <dgm:prSet presAssocID="{0C14BB80-17E3-4A6A-9CDB-513ACB94379E}" presName="level3hierChild" presStyleCnt="0"/>
      <dgm:spPr/>
    </dgm:pt>
    <dgm:pt modelId="{3BB1DD67-06F2-4245-B01C-B8A062CD2800}" type="pres">
      <dgm:prSet presAssocID="{20917E27-EBAC-459E-BE51-42DDC375486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25DAF8A-4ED0-47CC-8FF2-4215AD9B75D0}" type="pres">
      <dgm:prSet presAssocID="{20917E27-EBAC-459E-BE51-42DDC375486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BEA396C-95CA-4450-BC99-6DA66E2885CD}" type="pres">
      <dgm:prSet presAssocID="{CF562A79-D5CF-4F07-8D12-1DD8F9768BA5}" presName="root2" presStyleCnt="0"/>
      <dgm:spPr/>
    </dgm:pt>
    <dgm:pt modelId="{771C1444-4EC2-4C6D-AD4A-7282E160E105}" type="pres">
      <dgm:prSet presAssocID="{CF562A79-D5CF-4F07-8D12-1DD8F9768BA5}" presName="LevelTwoTextNode" presStyleLbl="node2" presStyleIdx="2" presStyleCnt="3" custScaleX="122328" custScaleY="215563" custLinFactNeighborX="456" custLinFactNeighborY="1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B400CD-9A25-49C3-8E47-ADD5B80C02B9}" type="pres">
      <dgm:prSet presAssocID="{CF562A79-D5CF-4F07-8D12-1DD8F9768BA5}" presName="level3hierChild" presStyleCnt="0"/>
      <dgm:spPr/>
    </dgm:pt>
  </dgm:ptLst>
  <dgm:cxnLst>
    <dgm:cxn modelId="{FE778412-590C-4CCA-BBB2-C1D096E2654E}" srcId="{8BE731E4-2284-439D-B43B-87AC07CC35D9}" destId="{3D67638A-9496-4B31-BC36-812E12089052}" srcOrd="0" destOrd="0" parTransId="{08B2DC05-5E4F-4285-AB20-DC3B1914C660}" sibTransId="{89D1B7A4-F2B6-408E-A1C7-E99E23FF6A77}"/>
    <dgm:cxn modelId="{77F753A4-C1CD-4E63-9152-CF76EE883CD9}" type="presOf" srcId="{20917E27-EBAC-459E-BE51-42DDC3754865}" destId="{3BB1DD67-06F2-4245-B01C-B8A062CD2800}" srcOrd="0" destOrd="0" presId="urn:microsoft.com/office/officeart/2008/layout/HorizontalMultiLevelHierarchy"/>
    <dgm:cxn modelId="{143CE745-16C0-4BAA-8F02-44394D075920}" type="presOf" srcId="{CF562A79-D5CF-4F07-8D12-1DD8F9768BA5}" destId="{771C1444-4EC2-4C6D-AD4A-7282E160E105}" srcOrd="0" destOrd="0" presId="urn:microsoft.com/office/officeart/2008/layout/HorizontalMultiLevelHierarchy"/>
    <dgm:cxn modelId="{0352300E-53C9-4A7D-9CE5-4410C0E0A500}" type="presOf" srcId="{0C14BB80-17E3-4A6A-9CDB-513ACB94379E}" destId="{839C7307-8F46-4B20-B409-3165F8FD733F}" srcOrd="0" destOrd="0" presId="urn:microsoft.com/office/officeart/2008/layout/HorizontalMultiLevelHierarchy"/>
    <dgm:cxn modelId="{965BA7A4-D827-4C17-A255-51080919C725}" type="presOf" srcId="{9EDB7725-B10D-4304-B925-D3001972B3CE}" destId="{6848A941-83D5-4412-B36D-CF73E06B7412}" srcOrd="0" destOrd="0" presId="urn:microsoft.com/office/officeart/2008/layout/HorizontalMultiLevelHierarchy"/>
    <dgm:cxn modelId="{D89B9A66-1011-4BF4-873B-D163ECA55A77}" type="presOf" srcId="{3D67638A-9496-4B31-BC36-812E12089052}" destId="{74F14261-A54F-478A-93BC-7CC9CA2C41D4}" srcOrd="0" destOrd="0" presId="urn:microsoft.com/office/officeart/2008/layout/HorizontalMultiLevelHierarchy"/>
    <dgm:cxn modelId="{01F0FD79-1B69-4736-B6E1-5AAAC0ED60E9}" srcId="{8BE731E4-2284-439D-B43B-87AC07CC35D9}" destId="{CF562A79-D5CF-4F07-8D12-1DD8F9768BA5}" srcOrd="2" destOrd="0" parTransId="{20917E27-EBAC-459E-BE51-42DDC3754865}" sibTransId="{9570AA8D-6A0E-4AC6-AB30-227A7073E68E}"/>
    <dgm:cxn modelId="{BA58878F-421A-44C8-850F-75EC16FC4F01}" type="presOf" srcId="{5FC39DD9-0D42-401C-9B9E-6DAF7F8749EE}" destId="{9B13F135-1A85-480F-B7E1-AFC795884B95}" srcOrd="0" destOrd="0" presId="urn:microsoft.com/office/officeart/2008/layout/HorizontalMultiLevelHierarchy"/>
    <dgm:cxn modelId="{19218B17-EE7A-4880-B2C7-10EDA581270A}" type="presOf" srcId="{20917E27-EBAC-459E-BE51-42DDC3754865}" destId="{925DAF8A-4ED0-47CC-8FF2-4215AD9B75D0}" srcOrd="1" destOrd="0" presId="urn:microsoft.com/office/officeart/2008/layout/HorizontalMultiLevelHierarchy"/>
    <dgm:cxn modelId="{29B56238-5AB8-4E47-8F77-BF78D4BF38E6}" srcId="{5FC39DD9-0D42-401C-9B9E-6DAF7F8749EE}" destId="{8BE731E4-2284-439D-B43B-87AC07CC35D9}" srcOrd="0" destOrd="0" parTransId="{691A1993-85F5-4783-A449-4A63A971EBD6}" sibTransId="{A6D8B1AB-5F21-45C0-9AC8-8DA8B899427F}"/>
    <dgm:cxn modelId="{1912A6BD-F87C-40B3-82FC-AF33B8F98017}" srcId="{8BE731E4-2284-439D-B43B-87AC07CC35D9}" destId="{0C14BB80-17E3-4A6A-9CDB-513ACB94379E}" srcOrd="1" destOrd="0" parTransId="{9EDB7725-B10D-4304-B925-D3001972B3CE}" sibTransId="{6DD00691-8BDD-4ED8-B877-4E6CE9234EA2}"/>
    <dgm:cxn modelId="{5459595C-910A-481F-B933-C9FC9D47FD1C}" type="presOf" srcId="{8BE731E4-2284-439D-B43B-87AC07CC35D9}" destId="{E11D8EA1-BF16-493E-AC77-5A07FBFB5849}" srcOrd="0" destOrd="0" presId="urn:microsoft.com/office/officeart/2008/layout/HorizontalMultiLevelHierarchy"/>
    <dgm:cxn modelId="{074F6523-671C-4513-BA27-E0E514C2122F}" type="presOf" srcId="{08B2DC05-5E4F-4285-AB20-DC3B1914C660}" destId="{977978C8-ABDC-4FF5-B003-8AE10CD2782A}" srcOrd="0" destOrd="0" presId="urn:microsoft.com/office/officeart/2008/layout/HorizontalMultiLevelHierarchy"/>
    <dgm:cxn modelId="{DEE697BA-787D-4D8E-95E2-9139411F221C}" type="presOf" srcId="{08B2DC05-5E4F-4285-AB20-DC3B1914C660}" destId="{C1963BFD-8541-478F-98C3-FD2D51838E94}" srcOrd="1" destOrd="0" presId="urn:microsoft.com/office/officeart/2008/layout/HorizontalMultiLevelHierarchy"/>
    <dgm:cxn modelId="{E6AD973B-EE8C-47DC-8683-17B4CA3CA352}" type="presOf" srcId="{9EDB7725-B10D-4304-B925-D3001972B3CE}" destId="{61778123-2D5F-4DFF-BAA2-5755368E1D67}" srcOrd="1" destOrd="0" presId="urn:microsoft.com/office/officeart/2008/layout/HorizontalMultiLevelHierarchy"/>
    <dgm:cxn modelId="{7C052C14-8F4A-479C-B182-19B41C1F2DF7}" type="presParOf" srcId="{9B13F135-1A85-480F-B7E1-AFC795884B95}" destId="{C71ABCE5-8314-4786-91C7-6DC98B30F0C0}" srcOrd="0" destOrd="0" presId="urn:microsoft.com/office/officeart/2008/layout/HorizontalMultiLevelHierarchy"/>
    <dgm:cxn modelId="{EF34F63B-3826-4088-B48F-F9C91AC29976}" type="presParOf" srcId="{C71ABCE5-8314-4786-91C7-6DC98B30F0C0}" destId="{E11D8EA1-BF16-493E-AC77-5A07FBFB5849}" srcOrd="0" destOrd="0" presId="urn:microsoft.com/office/officeart/2008/layout/HorizontalMultiLevelHierarchy"/>
    <dgm:cxn modelId="{280BBD8B-F647-46EC-A18E-8BE8AF8E7020}" type="presParOf" srcId="{C71ABCE5-8314-4786-91C7-6DC98B30F0C0}" destId="{0431AF83-713D-417E-99C6-F2A8E76744A8}" srcOrd="1" destOrd="0" presId="urn:microsoft.com/office/officeart/2008/layout/HorizontalMultiLevelHierarchy"/>
    <dgm:cxn modelId="{8BDD9675-11D5-4EF9-A732-75E1139836B9}" type="presParOf" srcId="{0431AF83-713D-417E-99C6-F2A8E76744A8}" destId="{977978C8-ABDC-4FF5-B003-8AE10CD2782A}" srcOrd="0" destOrd="0" presId="urn:microsoft.com/office/officeart/2008/layout/HorizontalMultiLevelHierarchy"/>
    <dgm:cxn modelId="{67109C3A-92BA-4C34-A669-11E9C9B04111}" type="presParOf" srcId="{977978C8-ABDC-4FF5-B003-8AE10CD2782A}" destId="{C1963BFD-8541-478F-98C3-FD2D51838E94}" srcOrd="0" destOrd="0" presId="urn:microsoft.com/office/officeart/2008/layout/HorizontalMultiLevelHierarchy"/>
    <dgm:cxn modelId="{22DF5A82-796A-4EFD-A615-348BC95FBB7A}" type="presParOf" srcId="{0431AF83-713D-417E-99C6-F2A8E76744A8}" destId="{B9207829-B846-4B2D-994F-AE968C2CB1E6}" srcOrd="1" destOrd="0" presId="urn:microsoft.com/office/officeart/2008/layout/HorizontalMultiLevelHierarchy"/>
    <dgm:cxn modelId="{8F82B8F0-75A7-4E63-A53C-2334EBD03D6B}" type="presParOf" srcId="{B9207829-B846-4B2D-994F-AE968C2CB1E6}" destId="{74F14261-A54F-478A-93BC-7CC9CA2C41D4}" srcOrd="0" destOrd="0" presId="urn:microsoft.com/office/officeart/2008/layout/HorizontalMultiLevelHierarchy"/>
    <dgm:cxn modelId="{6B68C1B6-59D1-4B1E-98A9-10B11F90F393}" type="presParOf" srcId="{B9207829-B846-4B2D-994F-AE968C2CB1E6}" destId="{8E55A412-3060-4AD5-89CA-3EB0D9F4D39F}" srcOrd="1" destOrd="0" presId="urn:microsoft.com/office/officeart/2008/layout/HorizontalMultiLevelHierarchy"/>
    <dgm:cxn modelId="{81B22996-4757-4090-9A21-ADDB2E211652}" type="presParOf" srcId="{0431AF83-713D-417E-99C6-F2A8E76744A8}" destId="{6848A941-83D5-4412-B36D-CF73E06B7412}" srcOrd="2" destOrd="0" presId="urn:microsoft.com/office/officeart/2008/layout/HorizontalMultiLevelHierarchy"/>
    <dgm:cxn modelId="{1B36F6DA-49CF-4F03-92F7-605639F47DA7}" type="presParOf" srcId="{6848A941-83D5-4412-B36D-CF73E06B7412}" destId="{61778123-2D5F-4DFF-BAA2-5755368E1D67}" srcOrd="0" destOrd="0" presId="urn:microsoft.com/office/officeart/2008/layout/HorizontalMultiLevelHierarchy"/>
    <dgm:cxn modelId="{6DB39D0F-D795-4BCD-BE5C-83EC0EF8E942}" type="presParOf" srcId="{0431AF83-713D-417E-99C6-F2A8E76744A8}" destId="{E6AD8D87-90A7-4F50-87E7-D8CFBD98F890}" srcOrd="3" destOrd="0" presId="urn:microsoft.com/office/officeart/2008/layout/HorizontalMultiLevelHierarchy"/>
    <dgm:cxn modelId="{D7F0CBDF-680B-424B-9932-D9C75A1982EE}" type="presParOf" srcId="{E6AD8D87-90A7-4F50-87E7-D8CFBD98F890}" destId="{839C7307-8F46-4B20-B409-3165F8FD733F}" srcOrd="0" destOrd="0" presId="urn:microsoft.com/office/officeart/2008/layout/HorizontalMultiLevelHierarchy"/>
    <dgm:cxn modelId="{2D56B7C7-80E6-4028-9461-125791E8F717}" type="presParOf" srcId="{E6AD8D87-90A7-4F50-87E7-D8CFBD98F890}" destId="{C8D4E6EC-C562-492E-8C1A-3C98E7E63B27}" srcOrd="1" destOrd="0" presId="urn:microsoft.com/office/officeart/2008/layout/HorizontalMultiLevelHierarchy"/>
    <dgm:cxn modelId="{EB2A419F-9E06-4A30-8912-D22113EED5FE}" type="presParOf" srcId="{0431AF83-713D-417E-99C6-F2A8E76744A8}" destId="{3BB1DD67-06F2-4245-B01C-B8A062CD2800}" srcOrd="4" destOrd="0" presId="urn:microsoft.com/office/officeart/2008/layout/HorizontalMultiLevelHierarchy"/>
    <dgm:cxn modelId="{CFD3D08C-8AE8-4B08-9127-74211164078E}" type="presParOf" srcId="{3BB1DD67-06F2-4245-B01C-B8A062CD2800}" destId="{925DAF8A-4ED0-47CC-8FF2-4215AD9B75D0}" srcOrd="0" destOrd="0" presId="urn:microsoft.com/office/officeart/2008/layout/HorizontalMultiLevelHierarchy"/>
    <dgm:cxn modelId="{58E0358B-D896-43DC-B709-57314C1256ED}" type="presParOf" srcId="{0431AF83-713D-417E-99C6-F2A8E76744A8}" destId="{8BEA396C-95CA-4450-BC99-6DA66E2885CD}" srcOrd="5" destOrd="0" presId="urn:microsoft.com/office/officeart/2008/layout/HorizontalMultiLevelHierarchy"/>
    <dgm:cxn modelId="{CF2F4AD2-BBAD-4B01-8D5A-400BFE85DBFF}" type="presParOf" srcId="{8BEA396C-95CA-4450-BC99-6DA66E2885CD}" destId="{771C1444-4EC2-4C6D-AD4A-7282E160E105}" srcOrd="0" destOrd="0" presId="urn:microsoft.com/office/officeart/2008/layout/HorizontalMultiLevelHierarchy"/>
    <dgm:cxn modelId="{4F63BA08-5F77-4E4F-B571-DC34F9ED730C}" type="presParOf" srcId="{8BEA396C-95CA-4450-BC99-6DA66E2885CD}" destId="{06B400CD-9A25-49C3-8E47-ADD5B80C02B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FC39DD9-0D42-401C-9B9E-6DAF7F8749E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E731E4-2284-439D-B43B-87AC07CC35D9}">
      <dgm:prSet phldrT="[Текст]" custT="1"/>
      <dgm:spPr/>
      <dgm:t>
        <a:bodyPr/>
        <a:lstStyle/>
        <a:p>
          <a:r>
            <a:rPr lang="ru-RU" sz="1800" b="1" dirty="0" smtClean="0"/>
            <a:t>ОТСУТСТВИЕ ИНДЕКСАЦИИ</a:t>
          </a:r>
          <a:endParaRPr lang="ru-RU" sz="1800" b="1" dirty="0"/>
        </a:p>
      </dgm:t>
    </dgm:pt>
    <dgm:pt modelId="{691A1993-85F5-4783-A449-4A63A971EBD6}" type="parTrans" cxnId="{29B56238-5AB8-4E47-8F77-BF78D4BF38E6}">
      <dgm:prSet/>
      <dgm:spPr/>
      <dgm:t>
        <a:bodyPr/>
        <a:lstStyle/>
        <a:p>
          <a:endParaRPr lang="ru-RU" sz="1600"/>
        </a:p>
      </dgm:t>
    </dgm:pt>
    <dgm:pt modelId="{A6D8B1AB-5F21-45C0-9AC8-8DA8B899427F}" type="sibTrans" cxnId="{29B56238-5AB8-4E47-8F77-BF78D4BF38E6}">
      <dgm:prSet/>
      <dgm:spPr/>
      <dgm:t>
        <a:bodyPr/>
        <a:lstStyle/>
        <a:p>
          <a:endParaRPr lang="ru-RU" sz="1600"/>
        </a:p>
      </dgm:t>
    </dgm:pt>
    <dgm:pt modelId="{3D67638A-9496-4B31-BC36-812E12089052}">
      <dgm:prSet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Расходов на оплату труда лиц, замещающих муниципальные должности и муниципальных служащих с 01.10.2014 года </a:t>
          </a:r>
        </a:p>
        <a:p>
          <a:r>
            <a:rPr lang="ru-RU" sz="1600" b="1" dirty="0" smtClean="0">
              <a:solidFill>
                <a:schemeClr val="tx1"/>
              </a:solidFill>
            </a:rPr>
            <a:t>на 5%</a:t>
          </a:r>
          <a:endParaRPr lang="ru-RU" sz="1600" b="1" dirty="0">
            <a:solidFill>
              <a:schemeClr val="tx1"/>
            </a:solidFill>
          </a:endParaRPr>
        </a:p>
      </dgm:t>
    </dgm:pt>
    <dgm:pt modelId="{08B2DC05-5E4F-4285-AB20-DC3B1914C660}" type="parTrans" cxnId="{FE778412-590C-4CCA-BBB2-C1D096E2654E}">
      <dgm:prSet custT="1"/>
      <dgm:spPr/>
      <dgm:t>
        <a:bodyPr/>
        <a:lstStyle/>
        <a:p>
          <a:endParaRPr lang="ru-RU" sz="1600"/>
        </a:p>
      </dgm:t>
    </dgm:pt>
    <dgm:pt modelId="{89D1B7A4-F2B6-408E-A1C7-E99E23FF6A77}" type="sibTrans" cxnId="{FE778412-590C-4CCA-BBB2-C1D096E2654E}">
      <dgm:prSet/>
      <dgm:spPr/>
      <dgm:t>
        <a:bodyPr/>
        <a:lstStyle/>
        <a:p>
          <a:endParaRPr lang="ru-RU" sz="1600"/>
        </a:p>
      </dgm:t>
    </dgm:pt>
    <dgm:pt modelId="{0C14BB80-17E3-4A6A-9CDB-513ACB94379E}">
      <dgm:prSet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Прочих расходов</a:t>
          </a:r>
          <a:endParaRPr lang="ru-RU" sz="1600" b="1" dirty="0">
            <a:solidFill>
              <a:schemeClr val="tx1"/>
            </a:solidFill>
          </a:endParaRPr>
        </a:p>
      </dgm:t>
    </dgm:pt>
    <dgm:pt modelId="{9EDB7725-B10D-4304-B925-D3001972B3CE}" type="parTrans" cxnId="{1912A6BD-F87C-40B3-82FC-AF33B8F98017}">
      <dgm:prSet custT="1"/>
      <dgm:spPr/>
      <dgm:t>
        <a:bodyPr/>
        <a:lstStyle/>
        <a:p>
          <a:endParaRPr lang="ru-RU" sz="1600"/>
        </a:p>
      </dgm:t>
    </dgm:pt>
    <dgm:pt modelId="{6DD00691-8BDD-4ED8-B877-4E6CE9234EA2}" type="sibTrans" cxnId="{1912A6BD-F87C-40B3-82FC-AF33B8F98017}">
      <dgm:prSet/>
      <dgm:spPr/>
      <dgm:t>
        <a:bodyPr/>
        <a:lstStyle/>
        <a:p>
          <a:endParaRPr lang="ru-RU" sz="1600"/>
        </a:p>
      </dgm:t>
    </dgm:pt>
    <dgm:pt modelId="{9B13F135-1A85-480F-B7E1-AFC795884B95}" type="pres">
      <dgm:prSet presAssocID="{5FC39DD9-0D42-401C-9B9E-6DAF7F8749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1ABCE5-8314-4786-91C7-6DC98B30F0C0}" type="pres">
      <dgm:prSet presAssocID="{8BE731E4-2284-439D-B43B-87AC07CC35D9}" presName="root1" presStyleCnt="0"/>
      <dgm:spPr/>
    </dgm:pt>
    <dgm:pt modelId="{E11D8EA1-BF16-493E-AC77-5A07FBFB5849}" type="pres">
      <dgm:prSet presAssocID="{8BE731E4-2284-439D-B43B-87AC07CC35D9}" presName="LevelOneTextNode" presStyleLbl="node0" presStyleIdx="0" presStyleCnt="1" custScaleY="105256" custLinFactNeighborX="13659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31AF83-713D-417E-99C6-F2A8E76744A8}" type="pres">
      <dgm:prSet presAssocID="{8BE731E4-2284-439D-B43B-87AC07CC35D9}" presName="level2hierChild" presStyleCnt="0"/>
      <dgm:spPr/>
    </dgm:pt>
    <dgm:pt modelId="{977978C8-ABDC-4FF5-B003-8AE10CD2782A}" type="pres">
      <dgm:prSet presAssocID="{08B2DC05-5E4F-4285-AB20-DC3B1914C66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C1963BFD-8541-478F-98C3-FD2D51838E94}" type="pres">
      <dgm:prSet presAssocID="{08B2DC05-5E4F-4285-AB20-DC3B1914C66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9207829-B846-4B2D-994F-AE968C2CB1E6}" type="pres">
      <dgm:prSet presAssocID="{3D67638A-9496-4B31-BC36-812E12089052}" presName="root2" presStyleCnt="0"/>
      <dgm:spPr/>
    </dgm:pt>
    <dgm:pt modelId="{74F14261-A54F-478A-93BC-7CC9CA2C41D4}" type="pres">
      <dgm:prSet presAssocID="{3D67638A-9496-4B31-BC36-812E12089052}" presName="LevelTwoTextNode" presStyleLbl="node2" presStyleIdx="0" presStyleCnt="2" custScaleY="396370" custLinFactNeighborX="-1988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55A412-3060-4AD5-89CA-3EB0D9F4D39F}" type="pres">
      <dgm:prSet presAssocID="{3D67638A-9496-4B31-BC36-812E12089052}" presName="level3hierChild" presStyleCnt="0"/>
      <dgm:spPr/>
    </dgm:pt>
    <dgm:pt modelId="{6848A941-83D5-4412-B36D-CF73E06B7412}" type="pres">
      <dgm:prSet presAssocID="{9EDB7725-B10D-4304-B925-D3001972B3C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1778123-2D5F-4DFF-BAA2-5755368E1D67}" type="pres">
      <dgm:prSet presAssocID="{9EDB7725-B10D-4304-B925-D3001972B3C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6AD8D87-90A7-4F50-87E7-D8CFBD98F890}" type="pres">
      <dgm:prSet presAssocID="{0C14BB80-17E3-4A6A-9CDB-513ACB94379E}" presName="root2" presStyleCnt="0"/>
      <dgm:spPr/>
    </dgm:pt>
    <dgm:pt modelId="{839C7307-8F46-4B20-B409-3165F8FD733F}" type="pres">
      <dgm:prSet presAssocID="{0C14BB80-17E3-4A6A-9CDB-513ACB94379E}" presName="LevelTwoTextNode" presStyleLbl="node2" presStyleIdx="1" presStyleCnt="2" custScaleY="87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D4E6EC-C562-492E-8C1A-3C98E7E63B27}" type="pres">
      <dgm:prSet presAssocID="{0C14BB80-17E3-4A6A-9CDB-513ACB94379E}" presName="level3hierChild" presStyleCnt="0"/>
      <dgm:spPr/>
    </dgm:pt>
  </dgm:ptLst>
  <dgm:cxnLst>
    <dgm:cxn modelId="{6BD3D3D3-7123-4A3D-84B1-378B88182008}" type="presOf" srcId="{08B2DC05-5E4F-4285-AB20-DC3B1914C660}" destId="{C1963BFD-8541-478F-98C3-FD2D51838E94}" srcOrd="1" destOrd="0" presId="urn:microsoft.com/office/officeart/2008/layout/HorizontalMultiLevelHierarchy"/>
    <dgm:cxn modelId="{FE778412-590C-4CCA-BBB2-C1D096E2654E}" srcId="{8BE731E4-2284-439D-B43B-87AC07CC35D9}" destId="{3D67638A-9496-4B31-BC36-812E12089052}" srcOrd="0" destOrd="0" parTransId="{08B2DC05-5E4F-4285-AB20-DC3B1914C660}" sibTransId="{89D1B7A4-F2B6-408E-A1C7-E99E23FF6A77}"/>
    <dgm:cxn modelId="{D49BEDBF-AEB4-40CE-9DBE-6BFEC6D53B13}" type="presOf" srcId="{0C14BB80-17E3-4A6A-9CDB-513ACB94379E}" destId="{839C7307-8F46-4B20-B409-3165F8FD733F}" srcOrd="0" destOrd="0" presId="urn:microsoft.com/office/officeart/2008/layout/HorizontalMultiLevelHierarchy"/>
    <dgm:cxn modelId="{49898203-B122-468C-842D-2CF76317F8CE}" type="presOf" srcId="{08B2DC05-5E4F-4285-AB20-DC3B1914C660}" destId="{977978C8-ABDC-4FF5-B003-8AE10CD2782A}" srcOrd="0" destOrd="0" presId="urn:microsoft.com/office/officeart/2008/layout/HorizontalMultiLevelHierarchy"/>
    <dgm:cxn modelId="{46E2333C-F434-4F51-8129-017462F4D431}" type="presOf" srcId="{9EDB7725-B10D-4304-B925-D3001972B3CE}" destId="{6848A941-83D5-4412-B36D-CF73E06B7412}" srcOrd="0" destOrd="0" presId="urn:microsoft.com/office/officeart/2008/layout/HorizontalMultiLevelHierarchy"/>
    <dgm:cxn modelId="{E337068C-8111-46AC-A40D-ECBF9A1B18EB}" type="presOf" srcId="{8BE731E4-2284-439D-B43B-87AC07CC35D9}" destId="{E11D8EA1-BF16-493E-AC77-5A07FBFB5849}" srcOrd="0" destOrd="0" presId="urn:microsoft.com/office/officeart/2008/layout/HorizontalMultiLevelHierarchy"/>
    <dgm:cxn modelId="{29B56238-5AB8-4E47-8F77-BF78D4BF38E6}" srcId="{5FC39DD9-0D42-401C-9B9E-6DAF7F8749EE}" destId="{8BE731E4-2284-439D-B43B-87AC07CC35D9}" srcOrd="0" destOrd="0" parTransId="{691A1993-85F5-4783-A449-4A63A971EBD6}" sibTransId="{A6D8B1AB-5F21-45C0-9AC8-8DA8B899427F}"/>
    <dgm:cxn modelId="{25482663-CD29-4451-B752-D0CDC22B69B1}" type="presOf" srcId="{5FC39DD9-0D42-401C-9B9E-6DAF7F8749EE}" destId="{9B13F135-1A85-480F-B7E1-AFC795884B95}" srcOrd="0" destOrd="0" presId="urn:microsoft.com/office/officeart/2008/layout/HorizontalMultiLevelHierarchy"/>
    <dgm:cxn modelId="{1912A6BD-F87C-40B3-82FC-AF33B8F98017}" srcId="{8BE731E4-2284-439D-B43B-87AC07CC35D9}" destId="{0C14BB80-17E3-4A6A-9CDB-513ACB94379E}" srcOrd="1" destOrd="0" parTransId="{9EDB7725-B10D-4304-B925-D3001972B3CE}" sibTransId="{6DD00691-8BDD-4ED8-B877-4E6CE9234EA2}"/>
    <dgm:cxn modelId="{056A4B5A-920E-4977-813E-1DEE672912E5}" type="presOf" srcId="{3D67638A-9496-4B31-BC36-812E12089052}" destId="{74F14261-A54F-478A-93BC-7CC9CA2C41D4}" srcOrd="0" destOrd="0" presId="urn:microsoft.com/office/officeart/2008/layout/HorizontalMultiLevelHierarchy"/>
    <dgm:cxn modelId="{11A3918C-E292-4C89-96DC-A0E40DC43F92}" type="presOf" srcId="{9EDB7725-B10D-4304-B925-D3001972B3CE}" destId="{61778123-2D5F-4DFF-BAA2-5755368E1D67}" srcOrd="1" destOrd="0" presId="urn:microsoft.com/office/officeart/2008/layout/HorizontalMultiLevelHierarchy"/>
    <dgm:cxn modelId="{A6E5D789-F291-4940-9D7B-8B8148F5D288}" type="presParOf" srcId="{9B13F135-1A85-480F-B7E1-AFC795884B95}" destId="{C71ABCE5-8314-4786-91C7-6DC98B30F0C0}" srcOrd="0" destOrd="0" presId="urn:microsoft.com/office/officeart/2008/layout/HorizontalMultiLevelHierarchy"/>
    <dgm:cxn modelId="{E35EB8C7-8464-4A28-B52E-AA583E3A74D8}" type="presParOf" srcId="{C71ABCE5-8314-4786-91C7-6DC98B30F0C0}" destId="{E11D8EA1-BF16-493E-AC77-5A07FBFB5849}" srcOrd="0" destOrd="0" presId="urn:microsoft.com/office/officeart/2008/layout/HorizontalMultiLevelHierarchy"/>
    <dgm:cxn modelId="{60D7B38D-DB30-4B3B-B795-A98B623096E6}" type="presParOf" srcId="{C71ABCE5-8314-4786-91C7-6DC98B30F0C0}" destId="{0431AF83-713D-417E-99C6-F2A8E76744A8}" srcOrd="1" destOrd="0" presId="urn:microsoft.com/office/officeart/2008/layout/HorizontalMultiLevelHierarchy"/>
    <dgm:cxn modelId="{11CC0305-D94E-4730-BB8A-457564A60412}" type="presParOf" srcId="{0431AF83-713D-417E-99C6-F2A8E76744A8}" destId="{977978C8-ABDC-4FF5-B003-8AE10CD2782A}" srcOrd="0" destOrd="0" presId="urn:microsoft.com/office/officeart/2008/layout/HorizontalMultiLevelHierarchy"/>
    <dgm:cxn modelId="{E95E087C-72B1-4C68-86DD-CBB85C1F5A4C}" type="presParOf" srcId="{977978C8-ABDC-4FF5-B003-8AE10CD2782A}" destId="{C1963BFD-8541-478F-98C3-FD2D51838E94}" srcOrd="0" destOrd="0" presId="urn:microsoft.com/office/officeart/2008/layout/HorizontalMultiLevelHierarchy"/>
    <dgm:cxn modelId="{00E210BF-07DC-452B-B116-2E97C0710F4B}" type="presParOf" srcId="{0431AF83-713D-417E-99C6-F2A8E76744A8}" destId="{B9207829-B846-4B2D-994F-AE968C2CB1E6}" srcOrd="1" destOrd="0" presId="urn:microsoft.com/office/officeart/2008/layout/HorizontalMultiLevelHierarchy"/>
    <dgm:cxn modelId="{CC040F61-8F94-439D-8A68-EC9EC2D39EA5}" type="presParOf" srcId="{B9207829-B846-4B2D-994F-AE968C2CB1E6}" destId="{74F14261-A54F-478A-93BC-7CC9CA2C41D4}" srcOrd="0" destOrd="0" presId="urn:microsoft.com/office/officeart/2008/layout/HorizontalMultiLevelHierarchy"/>
    <dgm:cxn modelId="{2678C3D4-247F-429D-8A9E-4A66AC511AB6}" type="presParOf" srcId="{B9207829-B846-4B2D-994F-AE968C2CB1E6}" destId="{8E55A412-3060-4AD5-89CA-3EB0D9F4D39F}" srcOrd="1" destOrd="0" presId="urn:microsoft.com/office/officeart/2008/layout/HorizontalMultiLevelHierarchy"/>
    <dgm:cxn modelId="{EC67F080-86E6-404E-B3C6-8D003E3D3E44}" type="presParOf" srcId="{0431AF83-713D-417E-99C6-F2A8E76744A8}" destId="{6848A941-83D5-4412-B36D-CF73E06B7412}" srcOrd="2" destOrd="0" presId="urn:microsoft.com/office/officeart/2008/layout/HorizontalMultiLevelHierarchy"/>
    <dgm:cxn modelId="{6BBB9291-03BD-422D-8CA6-9EAF68A00620}" type="presParOf" srcId="{6848A941-83D5-4412-B36D-CF73E06B7412}" destId="{61778123-2D5F-4DFF-BAA2-5755368E1D67}" srcOrd="0" destOrd="0" presId="urn:microsoft.com/office/officeart/2008/layout/HorizontalMultiLevelHierarchy"/>
    <dgm:cxn modelId="{10C545BD-BAFD-4B46-A90E-FBB23B924CF5}" type="presParOf" srcId="{0431AF83-713D-417E-99C6-F2A8E76744A8}" destId="{E6AD8D87-90A7-4F50-87E7-D8CFBD98F890}" srcOrd="3" destOrd="0" presId="urn:microsoft.com/office/officeart/2008/layout/HorizontalMultiLevelHierarchy"/>
    <dgm:cxn modelId="{5CA5508F-71CE-4A8D-9D65-792206B6A3A0}" type="presParOf" srcId="{E6AD8D87-90A7-4F50-87E7-D8CFBD98F890}" destId="{839C7307-8F46-4B20-B409-3165F8FD733F}" srcOrd="0" destOrd="0" presId="urn:microsoft.com/office/officeart/2008/layout/HorizontalMultiLevelHierarchy"/>
    <dgm:cxn modelId="{E26DE194-B5F8-4777-A263-E6BCA00FFE90}" type="presParOf" srcId="{E6AD8D87-90A7-4F50-87E7-D8CFBD98F890}" destId="{C8D4E6EC-C562-492E-8C1A-3C98E7E63B2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FC39DD9-0D42-401C-9B9E-6DAF7F8749E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E731E4-2284-439D-B43B-87AC07CC35D9}">
      <dgm:prSet phldrT="[Текст]" custT="1"/>
      <dgm:spPr/>
      <dgm:t>
        <a:bodyPr/>
        <a:lstStyle/>
        <a:p>
          <a:r>
            <a:rPr lang="ru-RU" sz="1800" b="1" dirty="0" smtClean="0"/>
            <a:t>ДРУГИЕ</a:t>
          </a:r>
          <a:endParaRPr lang="ru-RU" sz="1800" b="1" dirty="0"/>
        </a:p>
      </dgm:t>
    </dgm:pt>
    <dgm:pt modelId="{691A1993-85F5-4783-A449-4A63A971EBD6}" type="parTrans" cxnId="{29B56238-5AB8-4E47-8F77-BF78D4BF38E6}">
      <dgm:prSet/>
      <dgm:spPr/>
      <dgm:t>
        <a:bodyPr/>
        <a:lstStyle/>
        <a:p>
          <a:endParaRPr lang="ru-RU" sz="1600"/>
        </a:p>
      </dgm:t>
    </dgm:pt>
    <dgm:pt modelId="{A6D8B1AB-5F21-45C0-9AC8-8DA8B899427F}" type="sibTrans" cxnId="{29B56238-5AB8-4E47-8F77-BF78D4BF38E6}">
      <dgm:prSet/>
      <dgm:spPr/>
      <dgm:t>
        <a:bodyPr/>
        <a:lstStyle/>
        <a:p>
          <a:endParaRPr lang="ru-RU" sz="1600"/>
        </a:p>
      </dgm:t>
    </dgm:pt>
    <dgm:pt modelId="{3D67638A-9496-4B31-BC36-812E1208905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Изменение сети учреждений образования</a:t>
          </a:r>
          <a:endParaRPr lang="ru-RU" sz="1600" b="1" dirty="0">
            <a:solidFill>
              <a:schemeClr val="tx1"/>
            </a:solidFill>
          </a:endParaRPr>
        </a:p>
      </dgm:t>
    </dgm:pt>
    <dgm:pt modelId="{08B2DC05-5E4F-4285-AB20-DC3B1914C660}" type="parTrans" cxnId="{FE778412-590C-4CCA-BBB2-C1D096E2654E}">
      <dgm:prSet custT="1"/>
      <dgm:spPr/>
      <dgm:t>
        <a:bodyPr/>
        <a:lstStyle/>
        <a:p>
          <a:endParaRPr lang="ru-RU" sz="1600"/>
        </a:p>
      </dgm:t>
    </dgm:pt>
    <dgm:pt modelId="{89D1B7A4-F2B6-408E-A1C7-E99E23FF6A77}" type="sibTrans" cxnId="{FE778412-590C-4CCA-BBB2-C1D096E2654E}">
      <dgm:prSet/>
      <dgm:spPr/>
      <dgm:t>
        <a:bodyPr/>
        <a:lstStyle/>
        <a:p>
          <a:endParaRPr lang="ru-RU" sz="1600"/>
        </a:p>
      </dgm:t>
    </dgm:pt>
    <dgm:pt modelId="{0C14BB80-17E3-4A6A-9CDB-513ACB94379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Учет расходов на организацию пассажирских перевозок внутренним водным и воздушным, автомобильным транспортом в соответствии с предложениями министерства транспорта Красноярского края</a:t>
          </a:r>
          <a:endParaRPr lang="ru-RU" sz="1600" b="1" dirty="0">
            <a:solidFill>
              <a:schemeClr val="tx1"/>
            </a:solidFill>
          </a:endParaRPr>
        </a:p>
      </dgm:t>
    </dgm:pt>
    <dgm:pt modelId="{9EDB7725-B10D-4304-B925-D3001972B3CE}" type="parTrans" cxnId="{1912A6BD-F87C-40B3-82FC-AF33B8F98017}">
      <dgm:prSet custT="1"/>
      <dgm:spPr/>
      <dgm:t>
        <a:bodyPr/>
        <a:lstStyle/>
        <a:p>
          <a:endParaRPr lang="ru-RU" sz="1600"/>
        </a:p>
      </dgm:t>
    </dgm:pt>
    <dgm:pt modelId="{6DD00691-8BDD-4ED8-B877-4E6CE9234EA2}" type="sibTrans" cxnId="{1912A6BD-F87C-40B3-82FC-AF33B8F98017}">
      <dgm:prSet/>
      <dgm:spPr/>
      <dgm:t>
        <a:bodyPr/>
        <a:lstStyle/>
        <a:p>
          <a:endParaRPr lang="ru-RU" sz="1600"/>
        </a:p>
      </dgm:t>
    </dgm:pt>
    <dgm:pt modelId="{94A00043-389A-4716-AE83-3EB23A989EE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Сохранение  системы формирования  целевых дорожных  фондов</a:t>
          </a:r>
          <a:endParaRPr lang="ru-RU" sz="1600" b="1" dirty="0">
            <a:solidFill>
              <a:schemeClr val="tx1"/>
            </a:solidFill>
          </a:endParaRPr>
        </a:p>
      </dgm:t>
    </dgm:pt>
    <dgm:pt modelId="{A6DE05B5-957C-4089-B7BE-E3F22BD814A8}" type="parTrans" cxnId="{989922B9-6998-441D-B2C9-A9BD91E381AB}">
      <dgm:prSet custT="1"/>
      <dgm:spPr/>
      <dgm:t>
        <a:bodyPr/>
        <a:lstStyle/>
        <a:p>
          <a:endParaRPr lang="ru-RU" sz="1600"/>
        </a:p>
      </dgm:t>
    </dgm:pt>
    <dgm:pt modelId="{AB7ED92C-B704-4A8E-8FF6-218029A6EC45}" type="sibTrans" cxnId="{989922B9-6998-441D-B2C9-A9BD91E381AB}">
      <dgm:prSet/>
      <dgm:spPr/>
      <dgm:t>
        <a:bodyPr/>
        <a:lstStyle/>
        <a:p>
          <a:endParaRPr lang="ru-RU" sz="1600"/>
        </a:p>
      </dgm:t>
    </dgm:pt>
    <dgm:pt modelId="{9B13F135-1A85-480F-B7E1-AFC795884B95}" type="pres">
      <dgm:prSet presAssocID="{5FC39DD9-0D42-401C-9B9E-6DAF7F8749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1ABCE5-8314-4786-91C7-6DC98B30F0C0}" type="pres">
      <dgm:prSet presAssocID="{8BE731E4-2284-439D-B43B-87AC07CC35D9}" presName="root1" presStyleCnt="0"/>
      <dgm:spPr/>
    </dgm:pt>
    <dgm:pt modelId="{E11D8EA1-BF16-493E-AC77-5A07FBFB5849}" type="pres">
      <dgm:prSet presAssocID="{8BE731E4-2284-439D-B43B-87AC07CC35D9}" presName="LevelOneTextNode" presStyleLbl="node0" presStyleIdx="0" presStyleCnt="1" custScaleX="69920" custScaleY="77710" custLinFactNeighborX="25401" custLinFactNeighborY="-1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31AF83-713D-417E-99C6-F2A8E76744A8}" type="pres">
      <dgm:prSet presAssocID="{8BE731E4-2284-439D-B43B-87AC07CC35D9}" presName="level2hierChild" presStyleCnt="0"/>
      <dgm:spPr/>
    </dgm:pt>
    <dgm:pt modelId="{977978C8-ABDC-4FF5-B003-8AE10CD2782A}" type="pres">
      <dgm:prSet presAssocID="{08B2DC05-5E4F-4285-AB20-DC3B1914C66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1963BFD-8541-478F-98C3-FD2D51838E94}" type="pres">
      <dgm:prSet presAssocID="{08B2DC05-5E4F-4285-AB20-DC3B1914C66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9207829-B846-4B2D-994F-AE968C2CB1E6}" type="pres">
      <dgm:prSet presAssocID="{3D67638A-9496-4B31-BC36-812E12089052}" presName="root2" presStyleCnt="0"/>
      <dgm:spPr/>
    </dgm:pt>
    <dgm:pt modelId="{74F14261-A54F-478A-93BC-7CC9CA2C41D4}" type="pres">
      <dgm:prSet presAssocID="{3D67638A-9496-4B31-BC36-812E12089052}" presName="LevelTwoTextNode" presStyleLbl="node2" presStyleIdx="0" presStyleCnt="3" custScaleX="101947" custScaleY="114606" custLinFactNeighborX="-300" custLinFactNeighborY="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55A412-3060-4AD5-89CA-3EB0D9F4D39F}" type="pres">
      <dgm:prSet presAssocID="{3D67638A-9496-4B31-BC36-812E12089052}" presName="level3hierChild" presStyleCnt="0"/>
      <dgm:spPr/>
    </dgm:pt>
    <dgm:pt modelId="{6848A941-83D5-4412-B36D-CF73E06B7412}" type="pres">
      <dgm:prSet presAssocID="{9EDB7725-B10D-4304-B925-D3001972B3C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1778123-2D5F-4DFF-BAA2-5755368E1D67}" type="pres">
      <dgm:prSet presAssocID="{9EDB7725-B10D-4304-B925-D3001972B3C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6AD8D87-90A7-4F50-87E7-D8CFBD98F890}" type="pres">
      <dgm:prSet presAssocID="{0C14BB80-17E3-4A6A-9CDB-513ACB94379E}" presName="root2" presStyleCnt="0"/>
      <dgm:spPr/>
    </dgm:pt>
    <dgm:pt modelId="{839C7307-8F46-4B20-B409-3165F8FD733F}" type="pres">
      <dgm:prSet presAssocID="{0C14BB80-17E3-4A6A-9CDB-513ACB94379E}" presName="LevelTwoTextNode" presStyleLbl="node2" presStyleIdx="1" presStyleCnt="3" custScaleX="104646" custScaleY="379070" custLinFactNeighborX="-300" custLinFactNeighborY="-1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D4E6EC-C562-492E-8C1A-3C98E7E63B27}" type="pres">
      <dgm:prSet presAssocID="{0C14BB80-17E3-4A6A-9CDB-513ACB94379E}" presName="level3hierChild" presStyleCnt="0"/>
      <dgm:spPr/>
    </dgm:pt>
    <dgm:pt modelId="{0C41CD51-A817-4B3F-8E57-09A2D5A71C25}" type="pres">
      <dgm:prSet presAssocID="{A6DE05B5-957C-4089-B7BE-E3F22BD814A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31794A8-0A1F-4963-94B7-1CE1FC8C6FDC}" type="pres">
      <dgm:prSet presAssocID="{A6DE05B5-957C-4089-B7BE-E3F22BD814A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908D09E-C253-4FBB-A427-C772448C1AB4}" type="pres">
      <dgm:prSet presAssocID="{94A00043-389A-4716-AE83-3EB23A989EE7}" presName="root2" presStyleCnt="0"/>
      <dgm:spPr/>
    </dgm:pt>
    <dgm:pt modelId="{4307874E-76AC-439F-B2ED-A509B3F7142A}" type="pres">
      <dgm:prSet presAssocID="{94A00043-389A-4716-AE83-3EB23A989EE7}" presName="LevelTwoTextNode" presStyleLbl="node2" presStyleIdx="2" presStyleCnt="3" custLinFactNeighborX="124" custLinFactNeighborY="14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510422-73D1-418C-9EF4-C4ED182F4239}" type="pres">
      <dgm:prSet presAssocID="{94A00043-389A-4716-AE83-3EB23A989EE7}" presName="level3hierChild" presStyleCnt="0"/>
      <dgm:spPr/>
    </dgm:pt>
  </dgm:ptLst>
  <dgm:cxnLst>
    <dgm:cxn modelId="{FE778412-590C-4CCA-BBB2-C1D096E2654E}" srcId="{8BE731E4-2284-439D-B43B-87AC07CC35D9}" destId="{3D67638A-9496-4B31-BC36-812E12089052}" srcOrd="0" destOrd="0" parTransId="{08B2DC05-5E4F-4285-AB20-DC3B1914C660}" sibTransId="{89D1B7A4-F2B6-408E-A1C7-E99E23FF6A77}"/>
    <dgm:cxn modelId="{020714DF-1BCA-4EED-BEC5-136A17D9921C}" type="presOf" srcId="{9EDB7725-B10D-4304-B925-D3001972B3CE}" destId="{6848A941-83D5-4412-B36D-CF73E06B7412}" srcOrd="0" destOrd="0" presId="urn:microsoft.com/office/officeart/2008/layout/HorizontalMultiLevelHierarchy"/>
    <dgm:cxn modelId="{952504EF-D768-4965-9353-B58E65884DFE}" type="presOf" srcId="{A6DE05B5-957C-4089-B7BE-E3F22BD814A8}" destId="{0C41CD51-A817-4B3F-8E57-09A2D5A71C25}" srcOrd="0" destOrd="0" presId="urn:microsoft.com/office/officeart/2008/layout/HorizontalMultiLevelHierarchy"/>
    <dgm:cxn modelId="{DA61CC24-9472-4C77-A8E4-A370A13CED0B}" type="presOf" srcId="{9EDB7725-B10D-4304-B925-D3001972B3CE}" destId="{61778123-2D5F-4DFF-BAA2-5755368E1D67}" srcOrd="1" destOrd="0" presId="urn:microsoft.com/office/officeart/2008/layout/HorizontalMultiLevelHierarchy"/>
    <dgm:cxn modelId="{989922B9-6998-441D-B2C9-A9BD91E381AB}" srcId="{8BE731E4-2284-439D-B43B-87AC07CC35D9}" destId="{94A00043-389A-4716-AE83-3EB23A989EE7}" srcOrd="2" destOrd="0" parTransId="{A6DE05B5-957C-4089-B7BE-E3F22BD814A8}" sibTransId="{AB7ED92C-B704-4A8E-8FF6-218029A6EC45}"/>
    <dgm:cxn modelId="{481D657E-96AB-4666-B220-130C4BEAF9B6}" type="presOf" srcId="{5FC39DD9-0D42-401C-9B9E-6DAF7F8749EE}" destId="{9B13F135-1A85-480F-B7E1-AFC795884B95}" srcOrd="0" destOrd="0" presId="urn:microsoft.com/office/officeart/2008/layout/HorizontalMultiLevelHierarchy"/>
    <dgm:cxn modelId="{A27901FA-4F55-45DA-A12E-02F3A7561BF4}" type="presOf" srcId="{3D67638A-9496-4B31-BC36-812E12089052}" destId="{74F14261-A54F-478A-93BC-7CC9CA2C41D4}" srcOrd="0" destOrd="0" presId="urn:microsoft.com/office/officeart/2008/layout/HorizontalMultiLevelHierarchy"/>
    <dgm:cxn modelId="{29B56238-5AB8-4E47-8F77-BF78D4BF38E6}" srcId="{5FC39DD9-0D42-401C-9B9E-6DAF7F8749EE}" destId="{8BE731E4-2284-439D-B43B-87AC07CC35D9}" srcOrd="0" destOrd="0" parTransId="{691A1993-85F5-4783-A449-4A63A971EBD6}" sibTransId="{A6D8B1AB-5F21-45C0-9AC8-8DA8B899427F}"/>
    <dgm:cxn modelId="{F64D3F18-2D5E-4AF6-B68D-6BF0AE397535}" type="presOf" srcId="{A6DE05B5-957C-4089-B7BE-E3F22BD814A8}" destId="{031794A8-0A1F-4963-94B7-1CE1FC8C6FDC}" srcOrd="1" destOrd="0" presId="urn:microsoft.com/office/officeart/2008/layout/HorizontalMultiLevelHierarchy"/>
    <dgm:cxn modelId="{1912A6BD-F87C-40B3-82FC-AF33B8F98017}" srcId="{8BE731E4-2284-439D-B43B-87AC07CC35D9}" destId="{0C14BB80-17E3-4A6A-9CDB-513ACB94379E}" srcOrd="1" destOrd="0" parTransId="{9EDB7725-B10D-4304-B925-D3001972B3CE}" sibTransId="{6DD00691-8BDD-4ED8-B877-4E6CE9234EA2}"/>
    <dgm:cxn modelId="{4A0A6F3C-FD68-4F1C-AD0B-373B809199BD}" type="presOf" srcId="{94A00043-389A-4716-AE83-3EB23A989EE7}" destId="{4307874E-76AC-439F-B2ED-A509B3F7142A}" srcOrd="0" destOrd="0" presId="urn:microsoft.com/office/officeart/2008/layout/HorizontalMultiLevelHierarchy"/>
    <dgm:cxn modelId="{6BD35264-02D9-4B5A-9C6C-59B432BBC737}" type="presOf" srcId="{08B2DC05-5E4F-4285-AB20-DC3B1914C660}" destId="{C1963BFD-8541-478F-98C3-FD2D51838E94}" srcOrd="1" destOrd="0" presId="urn:microsoft.com/office/officeart/2008/layout/HorizontalMultiLevelHierarchy"/>
    <dgm:cxn modelId="{EF2B8013-FF83-42F2-AFC1-15D89AB9CEA6}" type="presOf" srcId="{0C14BB80-17E3-4A6A-9CDB-513ACB94379E}" destId="{839C7307-8F46-4B20-B409-3165F8FD733F}" srcOrd="0" destOrd="0" presId="urn:microsoft.com/office/officeart/2008/layout/HorizontalMultiLevelHierarchy"/>
    <dgm:cxn modelId="{12A6ACF8-CC50-469D-B363-D266A8292F6D}" type="presOf" srcId="{08B2DC05-5E4F-4285-AB20-DC3B1914C660}" destId="{977978C8-ABDC-4FF5-B003-8AE10CD2782A}" srcOrd="0" destOrd="0" presId="urn:microsoft.com/office/officeart/2008/layout/HorizontalMultiLevelHierarchy"/>
    <dgm:cxn modelId="{FAEEC4A8-D54E-4E49-B183-8EE2679EC8B7}" type="presOf" srcId="{8BE731E4-2284-439D-B43B-87AC07CC35D9}" destId="{E11D8EA1-BF16-493E-AC77-5A07FBFB5849}" srcOrd="0" destOrd="0" presId="urn:microsoft.com/office/officeart/2008/layout/HorizontalMultiLevelHierarchy"/>
    <dgm:cxn modelId="{BABA5EC2-F06A-4957-8517-8B0D6AE3933B}" type="presParOf" srcId="{9B13F135-1A85-480F-B7E1-AFC795884B95}" destId="{C71ABCE5-8314-4786-91C7-6DC98B30F0C0}" srcOrd="0" destOrd="0" presId="urn:microsoft.com/office/officeart/2008/layout/HorizontalMultiLevelHierarchy"/>
    <dgm:cxn modelId="{F8224E79-9D5F-47D8-A4A6-86C61F37A4CC}" type="presParOf" srcId="{C71ABCE5-8314-4786-91C7-6DC98B30F0C0}" destId="{E11D8EA1-BF16-493E-AC77-5A07FBFB5849}" srcOrd="0" destOrd="0" presId="urn:microsoft.com/office/officeart/2008/layout/HorizontalMultiLevelHierarchy"/>
    <dgm:cxn modelId="{ACD077A0-A868-47AA-BB36-2837977AC731}" type="presParOf" srcId="{C71ABCE5-8314-4786-91C7-6DC98B30F0C0}" destId="{0431AF83-713D-417E-99C6-F2A8E76744A8}" srcOrd="1" destOrd="0" presId="urn:microsoft.com/office/officeart/2008/layout/HorizontalMultiLevelHierarchy"/>
    <dgm:cxn modelId="{3798B5A8-797D-4F4C-BCED-B9B836E77FF4}" type="presParOf" srcId="{0431AF83-713D-417E-99C6-F2A8E76744A8}" destId="{977978C8-ABDC-4FF5-B003-8AE10CD2782A}" srcOrd="0" destOrd="0" presId="urn:microsoft.com/office/officeart/2008/layout/HorizontalMultiLevelHierarchy"/>
    <dgm:cxn modelId="{CAFD12F3-6BDA-42B7-A777-29BC6D36847F}" type="presParOf" srcId="{977978C8-ABDC-4FF5-B003-8AE10CD2782A}" destId="{C1963BFD-8541-478F-98C3-FD2D51838E94}" srcOrd="0" destOrd="0" presId="urn:microsoft.com/office/officeart/2008/layout/HorizontalMultiLevelHierarchy"/>
    <dgm:cxn modelId="{F20163BD-6603-4414-ACFD-075CF5A04A66}" type="presParOf" srcId="{0431AF83-713D-417E-99C6-F2A8E76744A8}" destId="{B9207829-B846-4B2D-994F-AE968C2CB1E6}" srcOrd="1" destOrd="0" presId="urn:microsoft.com/office/officeart/2008/layout/HorizontalMultiLevelHierarchy"/>
    <dgm:cxn modelId="{D4610FA1-0307-48B5-86F7-0CDAFC3BC573}" type="presParOf" srcId="{B9207829-B846-4B2D-994F-AE968C2CB1E6}" destId="{74F14261-A54F-478A-93BC-7CC9CA2C41D4}" srcOrd="0" destOrd="0" presId="urn:microsoft.com/office/officeart/2008/layout/HorizontalMultiLevelHierarchy"/>
    <dgm:cxn modelId="{8848AF86-ECB4-49D0-B3BD-3098291DD655}" type="presParOf" srcId="{B9207829-B846-4B2D-994F-AE968C2CB1E6}" destId="{8E55A412-3060-4AD5-89CA-3EB0D9F4D39F}" srcOrd="1" destOrd="0" presId="urn:microsoft.com/office/officeart/2008/layout/HorizontalMultiLevelHierarchy"/>
    <dgm:cxn modelId="{0E97E828-6D80-4CF6-B8C8-067705B1BDF9}" type="presParOf" srcId="{0431AF83-713D-417E-99C6-F2A8E76744A8}" destId="{6848A941-83D5-4412-B36D-CF73E06B7412}" srcOrd="2" destOrd="0" presId="urn:microsoft.com/office/officeart/2008/layout/HorizontalMultiLevelHierarchy"/>
    <dgm:cxn modelId="{BE6F29C4-E28F-44ED-ABFE-03842DB3ED35}" type="presParOf" srcId="{6848A941-83D5-4412-B36D-CF73E06B7412}" destId="{61778123-2D5F-4DFF-BAA2-5755368E1D67}" srcOrd="0" destOrd="0" presId="urn:microsoft.com/office/officeart/2008/layout/HorizontalMultiLevelHierarchy"/>
    <dgm:cxn modelId="{84C3F6DB-4DDF-45C2-9109-47BA12F07808}" type="presParOf" srcId="{0431AF83-713D-417E-99C6-F2A8E76744A8}" destId="{E6AD8D87-90A7-4F50-87E7-D8CFBD98F890}" srcOrd="3" destOrd="0" presId="urn:microsoft.com/office/officeart/2008/layout/HorizontalMultiLevelHierarchy"/>
    <dgm:cxn modelId="{4C306ED2-6A6D-450F-AF7A-35AFFE56BC31}" type="presParOf" srcId="{E6AD8D87-90A7-4F50-87E7-D8CFBD98F890}" destId="{839C7307-8F46-4B20-B409-3165F8FD733F}" srcOrd="0" destOrd="0" presId="urn:microsoft.com/office/officeart/2008/layout/HorizontalMultiLevelHierarchy"/>
    <dgm:cxn modelId="{82AE41DC-EF07-4A13-8C3F-418B473479EA}" type="presParOf" srcId="{E6AD8D87-90A7-4F50-87E7-D8CFBD98F890}" destId="{C8D4E6EC-C562-492E-8C1A-3C98E7E63B27}" srcOrd="1" destOrd="0" presId="urn:microsoft.com/office/officeart/2008/layout/HorizontalMultiLevelHierarchy"/>
    <dgm:cxn modelId="{4152A333-AC3F-4209-9310-D3E0CAF801EC}" type="presParOf" srcId="{0431AF83-713D-417E-99C6-F2A8E76744A8}" destId="{0C41CD51-A817-4B3F-8E57-09A2D5A71C25}" srcOrd="4" destOrd="0" presId="urn:microsoft.com/office/officeart/2008/layout/HorizontalMultiLevelHierarchy"/>
    <dgm:cxn modelId="{0D35246F-80A3-4A51-BB81-A3151F095068}" type="presParOf" srcId="{0C41CD51-A817-4B3F-8E57-09A2D5A71C25}" destId="{031794A8-0A1F-4963-94B7-1CE1FC8C6FDC}" srcOrd="0" destOrd="0" presId="urn:microsoft.com/office/officeart/2008/layout/HorizontalMultiLevelHierarchy"/>
    <dgm:cxn modelId="{A061FB9B-16AE-4E8F-88D7-C9537DECB015}" type="presParOf" srcId="{0431AF83-713D-417E-99C6-F2A8E76744A8}" destId="{7908D09E-C253-4FBB-A427-C772448C1AB4}" srcOrd="5" destOrd="0" presId="urn:microsoft.com/office/officeart/2008/layout/HorizontalMultiLevelHierarchy"/>
    <dgm:cxn modelId="{5E5899B8-4428-4A8F-9637-650B3AE3C4EA}" type="presParOf" srcId="{7908D09E-C253-4FBB-A427-C772448C1AB4}" destId="{4307874E-76AC-439F-B2ED-A509B3F7142A}" srcOrd="0" destOrd="0" presId="urn:microsoft.com/office/officeart/2008/layout/HorizontalMultiLevelHierarchy"/>
    <dgm:cxn modelId="{FBDCB881-DB60-467A-B97E-A6F92A260D0F}" type="presParOf" srcId="{7908D09E-C253-4FBB-A427-C772448C1AB4}" destId="{2C510422-73D1-418C-9EF4-C4ED182F42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Объем бюджетных ассигнований на исполнение принимаемых обязательств ТДНМР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9CD8747D-0BF9-4806-89B8-1D343AE3FF81}" type="presOf" srcId="{A1C5E400-2EE0-4BAC-BDB5-CDB91C92629E}" destId="{EAF5F103-F5D0-4C03-8C15-0E529C859CA2}" srcOrd="0" destOrd="0" presId="urn:microsoft.com/office/officeart/2005/8/layout/target3"/>
    <dgm:cxn modelId="{29546DA8-A001-48DE-B6F3-6A839338D554}" type="presOf" srcId="{4226AF55-23EA-4EE8-8E30-407005848227}" destId="{3D2CA6F1-AD6E-4270-8DDB-4F9352946EB8}" srcOrd="0" destOrd="0" presId="urn:microsoft.com/office/officeart/2005/8/layout/target3"/>
    <dgm:cxn modelId="{96E1AAED-A107-45E6-AEE1-6FD26C41FF4D}" type="presOf" srcId="{A1C5E400-2EE0-4BAC-BDB5-CDB91C92629E}" destId="{C695E546-EBF8-465E-94CA-FF5BB422FB28}" srcOrd="1" destOrd="0" presId="urn:microsoft.com/office/officeart/2005/8/layout/target3"/>
    <dgm:cxn modelId="{E076B2C2-0D0A-4EAF-AAE1-6D695FF6E899}" type="presParOf" srcId="{3D2CA6F1-AD6E-4270-8DDB-4F9352946EB8}" destId="{F8FCC032-94FF-4770-A6DE-0724B6EFF102}" srcOrd="0" destOrd="0" presId="urn:microsoft.com/office/officeart/2005/8/layout/target3"/>
    <dgm:cxn modelId="{94D19261-D847-470D-83CB-BBCC62ACDB11}" type="presParOf" srcId="{3D2CA6F1-AD6E-4270-8DDB-4F9352946EB8}" destId="{47530C6B-B73D-4CFB-83D6-8F2D768B8B3A}" srcOrd="1" destOrd="0" presId="urn:microsoft.com/office/officeart/2005/8/layout/target3"/>
    <dgm:cxn modelId="{E2D4F490-FC98-4AFD-8B73-1384B74143FC}" type="presParOf" srcId="{3D2CA6F1-AD6E-4270-8DDB-4F9352946EB8}" destId="{EAF5F103-F5D0-4C03-8C15-0E529C859CA2}" srcOrd="2" destOrd="0" presId="urn:microsoft.com/office/officeart/2005/8/layout/target3"/>
    <dgm:cxn modelId="{5C46C530-EE84-4506-87C0-66065B5835B9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67F8E-4954-4226-8CFC-07A26D9B07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8E8559-2AC6-43BC-9479-AC93B64925B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Бюджетное послание Президента РФ о бюджетной политике в 2014 – 2016 годах.</a:t>
          </a:r>
          <a:endParaRPr lang="ru-RU" sz="1800" dirty="0">
            <a:solidFill>
              <a:schemeClr val="tx1"/>
            </a:solidFill>
          </a:endParaRPr>
        </a:p>
      </dgm:t>
    </dgm:pt>
    <dgm:pt modelId="{CE5FCDD3-C496-4E82-828B-3EC268009233}" type="parTrans" cxnId="{94B73E01-75FF-4FA7-907C-F8101FF4E5D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82E3CA6-F046-4336-8FB3-5F6C1D4FC8E0}" type="sibTrans" cxnId="{94B73E01-75FF-4FA7-907C-F8101FF4E5D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1C0ECD7-A49D-4EEB-B6E2-EFDF5DE75155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Основные направления бюджетной и налоговой политики ТДНМР на 2015 год и плановый период 2016-2017.</a:t>
          </a:r>
          <a:endParaRPr lang="ru-RU" sz="1800" dirty="0">
            <a:solidFill>
              <a:schemeClr val="tx1"/>
            </a:solidFill>
          </a:endParaRPr>
        </a:p>
      </dgm:t>
    </dgm:pt>
    <dgm:pt modelId="{F0F36EA3-8329-4569-9E8F-1E2E165FF3A0}" type="parTrans" cxnId="{0D8CA1A8-B82B-49CB-9EBC-50C5C10E767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DF3E404-D8AE-4FA2-9708-A9C84FD0C23E}" type="sibTrans" cxnId="{0D8CA1A8-B82B-49CB-9EBC-50C5C10E767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4479DBC-9C74-45E0-B5AA-7D7A6003A7C6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Муниципальные программы ТДНМР (проекты изменений в указанные программы).</a:t>
          </a:r>
          <a:endParaRPr lang="ru-RU" sz="1800" dirty="0">
            <a:solidFill>
              <a:schemeClr val="tx1"/>
            </a:solidFill>
          </a:endParaRPr>
        </a:p>
      </dgm:t>
    </dgm:pt>
    <dgm:pt modelId="{907D25AE-E131-4BAB-B486-DF9E17FD58BB}" type="parTrans" cxnId="{433744D4-41E8-4AF8-90D9-DED71ED1389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F55DC27-F237-4C64-BCEC-BCD7A607D188}" type="sibTrans" cxnId="{433744D4-41E8-4AF8-90D9-DED71ED1389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3C556F6-9853-404F-ADCC-644F88F82548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Прогноз социально-экономического развития ТДНМР на 2015-2017 годы.</a:t>
          </a:r>
          <a:endParaRPr lang="ru-RU" sz="1800" dirty="0">
            <a:solidFill>
              <a:schemeClr val="tx1"/>
            </a:solidFill>
          </a:endParaRPr>
        </a:p>
      </dgm:t>
    </dgm:pt>
    <dgm:pt modelId="{BF4CF2B9-842D-49A2-AF44-68CC48706D0A}" type="parTrans" cxnId="{AD6DAA01-D458-4760-8D36-287E2A99824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0C84AA9-361C-4515-95D2-E9869D14D679}" type="sibTrans" cxnId="{AD6DAA01-D458-4760-8D36-287E2A99824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C6C1E43-BE25-4090-8F1C-89C574A899D5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Проект Закона Красноярского края «О краевом бюджете на 2015 год и плановый период 2016-2017 годов».</a:t>
          </a:r>
          <a:endParaRPr lang="ru-RU" sz="1800" dirty="0">
            <a:solidFill>
              <a:schemeClr val="tx1"/>
            </a:solidFill>
          </a:endParaRPr>
        </a:p>
      </dgm:t>
    </dgm:pt>
    <dgm:pt modelId="{53705EE6-568D-4B31-9595-0FFE993F7151}" type="parTrans" cxnId="{9A62FFA0-E132-40B7-9B81-0362AC5BBA8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202C70A-5BF8-44E0-AF57-4DE8E4A5473E}" type="sibTrans" cxnId="{9A62FFA0-E132-40B7-9B81-0362AC5BBA8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031D905-A83E-42DF-ABB9-28C6AC2A040D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Бюджетное и налоговое законодательство Российской Федерации.</a:t>
          </a:r>
          <a:endParaRPr lang="ru-RU" sz="1800">
            <a:solidFill>
              <a:schemeClr val="tx1"/>
            </a:solidFill>
          </a:endParaRPr>
        </a:p>
      </dgm:t>
    </dgm:pt>
    <dgm:pt modelId="{C9FC7084-9C7A-4916-88BF-CABF96D2AFEF}" type="parTrans" cxnId="{6892A2E1-53A5-4435-97BF-9F4FA0212A8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C42DF97-E613-47FD-B7CF-8EB55DFE5A71}" type="sibTrans" cxnId="{6892A2E1-53A5-4435-97BF-9F4FA0212A8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4E1303F-C700-4950-9521-95549AF491D0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Отчеты налоговых органов о налоговой базе и структуре начисления местных налогов и сборов.</a:t>
          </a:r>
          <a:endParaRPr lang="ru-RU" sz="1800" dirty="0">
            <a:solidFill>
              <a:schemeClr val="tx1"/>
            </a:solidFill>
          </a:endParaRPr>
        </a:p>
      </dgm:t>
    </dgm:pt>
    <dgm:pt modelId="{6A570FD0-1E2C-49EF-9A69-121FD6F8124D}" type="parTrans" cxnId="{C028A2C3-C06D-4703-BB0E-4A283569076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3A0A9D7-BC75-468A-A41D-68DACB7D32A6}" type="sibTrans" cxnId="{C028A2C3-C06D-4703-BB0E-4A283569076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47789A4-A1F8-4604-AD99-F55E7D803AA0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Информация главных администраторов средств районного бюджета.</a:t>
          </a:r>
          <a:endParaRPr lang="ru-RU" sz="1800">
            <a:solidFill>
              <a:schemeClr val="tx1"/>
            </a:solidFill>
          </a:endParaRPr>
        </a:p>
      </dgm:t>
    </dgm:pt>
    <dgm:pt modelId="{AA1AEE5A-8932-45DC-9ECE-390BBDBCAC83}" type="parTrans" cxnId="{48E5376B-AFDD-416E-8C17-E02B23B99C7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23C9388-7187-42BD-BE20-47538D33EF9A}" type="sibTrans" cxnId="{48E5376B-AFDD-416E-8C17-E02B23B99C7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9AF269A-0533-42C2-A2DF-CC4AE84FAF19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Подходы </a:t>
          </a:r>
          <a:r>
            <a:rPr lang="ru-RU" sz="1800" dirty="0" err="1" smtClean="0">
              <a:solidFill>
                <a:schemeClr val="tx1"/>
              </a:solidFill>
            </a:rPr>
            <a:t>минфина</a:t>
          </a:r>
          <a:r>
            <a:rPr lang="ru-RU" sz="1800" dirty="0" smtClean="0">
              <a:solidFill>
                <a:schemeClr val="tx1"/>
              </a:solidFill>
            </a:rPr>
            <a:t> края по формированию местных бюджетов на 2015 год и плановый период 2016-2017 годов».</a:t>
          </a:r>
          <a:endParaRPr lang="ru-RU" sz="1800" dirty="0">
            <a:solidFill>
              <a:schemeClr val="tx1"/>
            </a:solidFill>
          </a:endParaRPr>
        </a:p>
      </dgm:t>
    </dgm:pt>
    <dgm:pt modelId="{A48829E0-E789-43A6-BE07-1B435634CBB1}" type="parTrans" cxnId="{5C2027FA-CD90-46D1-AD47-37496145093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79E40B2-DA21-425F-8EFE-749D33C83426}" type="sibTrans" cxnId="{5C2027FA-CD90-46D1-AD47-37496145093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F8DF8D8-978C-4B15-BDB0-4236CCC54EDB}" type="pres">
      <dgm:prSet presAssocID="{CF567F8E-4954-4226-8CFC-07A26D9B07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8E433D-6BA1-419D-AF33-64555165C94F}" type="pres">
      <dgm:prSet presAssocID="{968E8559-2AC6-43BC-9479-AC93B64925B1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E7D4D-0370-4560-A3C4-D6CC82872623}" type="pres">
      <dgm:prSet presAssocID="{482E3CA6-F046-4336-8FB3-5F6C1D4FC8E0}" presName="spacer" presStyleCnt="0"/>
      <dgm:spPr/>
    </dgm:pt>
    <dgm:pt modelId="{A80EC887-68C8-4677-B5CF-AFC8403FA664}" type="pres">
      <dgm:prSet presAssocID="{81C0ECD7-A49D-4EEB-B6E2-EFDF5DE75155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0B567-2BDF-4658-9834-064E23FED3BA}" type="pres">
      <dgm:prSet presAssocID="{5DF3E404-D8AE-4FA2-9708-A9C84FD0C23E}" presName="spacer" presStyleCnt="0"/>
      <dgm:spPr/>
    </dgm:pt>
    <dgm:pt modelId="{654D65E0-041E-4D5B-AE59-6C816EEDB6F6}" type="pres">
      <dgm:prSet presAssocID="{F4479DBC-9C74-45E0-B5AA-7D7A6003A7C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B5C3D-3B90-47F6-897F-774B1400B94C}" type="pres">
      <dgm:prSet presAssocID="{5F55DC27-F237-4C64-BCEC-BCD7A607D188}" presName="spacer" presStyleCnt="0"/>
      <dgm:spPr/>
    </dgm:pt>
    <dgm:pt modelId="{B069FBD2-6981-4194-AF10-4362B44803AD}" type="pres">
      <dgm:prSet presAssocID="{33C556F6-9853-404F-ADCC-644F88F82548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6CC7A-0FAA-4A3D-A633-6BA38A410C0D}" type="pres">
      <dgm:prSet presAssocID="{A0C84AA9-361C-4515-95D2-E9869D14D679}" presName="spacer" presStyleCnt="0"/>
      <dgm:spPr/>
    </dgm:pt>
    <dgm:pt modelId="{918FBC7B-2A4E-4117-862E-1FEFDA85405F}" type="pres">
      <dgm:prSet presAssocID="{3C6C1E43-BE25-4090-8F1C-89C574A899D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FBD28-4088-49DD-9A3A-FD003ABB1170}" type="pres">
      <dgm:prSet presAssocID="{2202C70A-5BF8-44E0-AF57-4DE8E4A5473E}" presName="spacer" presStyleCnt="0"/>
      <dgm:spPr/>
    </dgm:pt>
    <dgm:pt modelId="{DFC77B89-6C09-4E42-86AD-94F06377F2D4}" type="pres">
      <dgm:prSet presAssocID="{0031D905-A83E-42DF-ABB9-28C6AC2A040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D8E85-D675-4802-A25D-1B91BD69AEAC}" type="pres">
      <dgm:prSet presAssocID="{DC42DF97-E613-47FD-B7CF-8EB55DFE5A71}" presName="spacer" presStyleCnt="0"/>
      <dgm:spPr/>
    </dgm:pt>
    <dgm:pt modelId="{2D5F94C4-F0C3-45D7-A802-B2D15FE1645C}" type="pres">
      <dgm:prSet presAssocID="{94E1303F-C700-4950-9521-95549AF491D0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351BD-C811-4111-B8A9-2A217D4759E1}" type="pres">
      <dgm:prSet presAssocID="{D3A0A9D7-BC75-468A-A41D-68DACB7D32A6}" presName="spacer" presStyleCnt="0"/>
      <dgm:spPr/>
    </dgm:pt>
    <dgm:pt modelId="{C0AC9248-A52F-46D3-B2ED-A92B7803567B}" type="pres">
      <dgm:prSet presAssocID="{347789A4-A1F8-4604-AD99-F55E7D803AA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30790-640C-4EF3-8CDC-D66000421A18}" type="pres">
      <dgm:prSet presAssocID="{623C9388-7187-42BD-BE20-47538D33EF9A}" presName="spacer" presStyleCnt="0"/>
      <dgm:spPr/>
    </dgm:pt>
    <dgm:pt modelId="{EFC536EC-E836-415F-B0CE-5ED31B2EBABF}" type="pres">
      <dgm:prSet presAssocID="{39AF269A-0533-42C2-A2DF-CC4AE84FAF1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3744D4-41E8-4AF8-90D9-DED71ED1389F}" srcId="{CF567F8E-4954-4226-8CFC-07A26D9B078B}" destId="{F4479DBC-9C74-45E0-B5AA-7D7A6003A7C6}" srcOrd="2" destOrd="0" parTransId="{907D25AE-E131-4BAB-B486-DF9E17FD58BB}" sibTransId="{5F55DC27-F237-4C64-BCEC-BCD7A607D188}"/>
    <dgm:cxn modelId="{9A62FFA0-E132-40B7-9B81-0362AC5BBA88}" srcId="{CF567F8E-4954-4226-8CFC-07A26D9B078B}" destId="{3C6C1E43-BE25-4090-8F1C-89C574A899D5}" srcOrd="4" destOrd="0" parTransId="{53705EE6-568D-4B31-9595-0FFE993F7151}" sibTransId="{2202C70A-5BF8-44E0-AF57-4DE8E4A5473E}"/>
    <dgm:cxn modelId="{94B73E01-75FF-4FA7-907C-F8101FF4E5D1}" srcId="{CF567F8E-4954-4226-8CFC-07A26D9B078B}" destId="{968E8559-2AC6-43BC-9479-AC93B64925B1}" srcOrd="0" destOrd="0" parTransId="{CE5FCDD3-C496-4E82-828B-3EC268009233}" sibTransId="{482E3CA6-F046-4336-8FB3-5F6C1D4FC8E0}"/>
    <dgm:cxn modelId="{E133DBBF-67A3-4F1C-87FD-186915B1DE4F}" type="presOf" srcId="{3C6C1E43-BE25-4090-8F1C-89C574A899D5}" destId="{918FBC7B-2A4E-4117-862E-1FEFDA85405F}" srcOrd="0" destOrd="0" presId="urn:microsoft.com/office/officeart/2005/8/layout/vList2"/>
    <dgm:cxn modelId="{5DA5D91A-4D4A-4A5A-8A2F-10F5674D1938}" type="presOf" srcId="{33C556F6-9853-404F-ADCC-644F88F82548}" destId="{B069FBD2-6981-4194-AF10-4362B44803AD}" srcOrd="0" destOrd="0" presId="urn:microsoft.com/office/officeart/2005/8/layout/vList2"/>
    <dgm:cxn modelId="{568EA67A-1B31-4514-92E0-EFA12A9B596E}" type="presOf" srcId="{81C0ECD7-A49D-4EEB-B6E2-EFDF5DE75155}" destId="{A80EC887-68C8-4677-B5CF-AFC8403FA664}" srcOrd="0" destOrd="0" presId="urn:microsoft.com/office/officeart/2005/8/layout/vList2"/>
    <dgm:cxn modelId="{E6E1287E-2C3B-464E-9EA6-47BE54A4C5A5}" type="presOf" srcId="{94E1303F-C700-4950-9521-95549AF491D0}" destId="{2D5F94C4-F0C3-45D7-A802-B2D15FE1645C}" srcOrd="0" destOrd="0" presId="urn:microsoft.com/office/officeart/2005/8/layout/vList2"/>
    <dgm:cxn modelId="{28D737F5-EB6C-4AA6-B1B3-DF943282F66B}" type="presOf" srcId="{F4479DBC-9C74-45E0-B5AA-7D7A6003A7C6}" destId="{654D65E0-041E-4D5B-AE59-6C816EEDB6F6}" srcOrd="0" destOrd="0" presId="urn:microsoft.com/office/officeart/2005/8/layout/vList2"/>
    <dgm:cxn modelId="{E843FA3E-817C-42AE-8DAB-BFAE82748C42}" type="presOf" srcId="{39AF269A-0533-42C2-A2DF-CC4AE84FAF19}" destId="{EFC536EC-E836-415F-B0CE-5ED31B2EBABF}" srcOrd="0" destOrd="0" presId="urn:microsoft.com/office/officeart/2005/8/layout/vList2"/>
    <dgm:cxn modelId="{312BE380-67B0-4F0C-BCC6-F85E5B89CBCD}" type="presOf" srcId="{0031D905-A83E-42DF-ABB9-28C6AC2A040D}" destId="{DFC77B89-6C09-4E42-86AD-94F06377F2D4}" srcOrd="0" destOrd="0" presId="urn:microsoft.com/office/officeart/2005/8/layout/vList2"/>
    <dgm:cxn modelId="{C6D931A7-E00B-4520-84BB-07E765BC4C63}" type="presOf" srcId="{CF567F8E-4954-4226-8CFC-07A26D9B078B}" destId="{AF8DF8D8-978C-4B15-BDB0-4236CCC54EDB}" srcOrd="0" destOrd="0" presId="urn:microsoft.com/office/officeart/2005/8/layout/vList2"/>
    <dgm:cxn modelId="{5C2027FA-CD90-46D1-AD47-374961450937}" srcId="{CF567F8E-4954-4226-8CFC-07A26D9B078B}" destId="{39AF269A-0533-42C2-A2DF-CC4AE84FAF19}" srcOrd="8" destOrd="0" parTransId="{A48829E0-E789-43A6-BE07-1B435634CBB1}" sibTransId="{479E40B2-DA21-425F-8EFE-749D33C83426}"/>
    <dgm:cxn modelId="{E69E53AD-7364-4574-BFB1-706B1E42C95B}" type="presOf" srcId="{347789A4-A1F8-4604-AD99-F55E7D803AA0}" destId="{C0AC9248-A52F-46D3-B2ED-A92B7803567B}" srcOrd="0" destOrd="0" presId="urn:microsoft.com/office/officeart/2005/8/layout/vList2"/>
    <dgm:cxn modelId="{48E5376B-AFDD-416E-8C17-E02B23B99C76}" srcId="{CF567F8E-4954-4226-8CFC-07A26D9B078B}" destId="{347789A4-A1F8-4604-AD99-F55E7D803AA0}" srcOrd="7" destOrd="0" parTransId="{AA1AEE5A-8932-45DC-9ECE-390BBDBCAC83}" sibTransId="{623C9388-7187-42BD-BE20-47538D33EF9A}"/>
    <dgm:cxn modelId="{6892A2E1-53A5-4435-97BF-9F4FA0212A8D}" srcId="{CF567F8E-4954-4226-8CFC-07A26D9B078B}" destId="{0031D905-A83E-42DF-ABB9-28C6AC2A040D}" srcOrd="5" destOrd="0" parTransId="{C9FC7084-9C7A-4916-88BF-CABF96D2AFEF}" sibTransId="{DC42DF97-E613-47FD-B7CF-8EB55DFE5A71}"/>
    <dgm:cxn modelId="{C028A2C3-C06D-4703-BB0E-4A2835690768}" srcId="{CF567F8E-4954-4226-8CFC-07A26D9B078B}" destId="{94E1303F-C700-4950-9521-95549AF491D0}" srcOrd="6" destOrd="0" parTransId="{6A570FD0-1E2C-49EF-9A69-121FD6F8124D}" sibTransId="{D3A0A9D7-BC75-468A-A41D-68DACB7D32A6}"/>
    <dgm:cxn modelId="{AD6DAA01-D458-4760-8D36-287E2A998243}" srcId="{CF567F8E-4954-4226-8CFC-07A26D9B078B}" destId="{33C556F6-9853-404F-ADCC-644F88F82548}" srcOrd="3" destOrd="0" parTransId="{BF4CF2B9-842D-49A2-AF44-68CC48706D0A}" sibTransId="{A0C84AA9-361C-4515-95D2-E9869D14D679}"/>
    <dgm:cxn modelId="{5933AC73-872A-443D-9DF8-5D6B3F5206C2}" type="presOf" srcId="{968E8559-2AC6-43BC-9479-AC93B64925B1}" destId="{F78E433D-6BA1-419D-AF33-64555165C94F}" srcOrd="0" destOrd="0" presId="urn:microsoft.com/office/officeart/2005/8/layout/vList2"/>
    <dgm:cxn modelId="{0D8CA1A8-B82B-49CB-9EBC-50C5C10E767B}" srcId="{CF567F8E-4954-4226-8CFC-07A26D9B078B}" destId="{81C0ECD7-A49D-4EEB-B6E2-EFDF5DE75155}" srcOrd="1" destOrd="0" parTransId="{F0F36EA3-8329-4569-9E8F-1E2E165FF3A0}" sibTransId="{5DF3E404-D8AE-4FA2-9708-A9C84FD0C23E}"/>
    <dgm:cxn modelId="{9F4E9342-A686-4B16-B853-F1FAB230EAC3}" type="presParOf" srcId="{AF8DF8D8-978C-4B15-BDB0-4236CCC54EDB}" destId="{F78E433D-6BA1-419D-AF33-64555165C94F}" srcOrd="0" destOrd="0" presId="urn:microsoft.com/office/officeart/2005/8/layout/vList2"/>
    <dgm:cxn modelId="{D19E3EDE-209B-4005-8C3C-014937A0B43F}" type="presParOf" srcId="{AF8DF8D8-978C-4B15-BDB0-4236CCC54EDB}" destId="{931E7D4D-0370-4560-A3C4-D6CC82872623}" srcOrd="1" destOrd="0" presId="urn:microsoft.com/office/officeart/2005/8/layout/vList2"/>
    <dgm:cxn modelId="{AA938A4A-1E25-4EE7-AD77-033921627F80}" type="presParOf" srcId="{AF8DF8D8-978C-4B15-BDB0-4236CCC54EDB}" destId="{A80EC887-68C8-4677-B5CF-AFC8403FA664}" srcOrd="2" destOrd="0" presId="urn:microsoft.com/office/officeart/2005/8/layout/vList2"/>
    <dgm:cxn modelId="{3D0A47F7-AC82-4225-9569-74BF66FE039A}" type="presParOf" srcId="{AF8DF8D8-978C-4B15-BDB0-4236CCC54EDB}" destId="{95A0B567-2BDF-4658-9834-064E23FED3BA}" srcOrd="3" destOrd="0" presId="urn:microsoft.com/office/officeart/2005/8/layout/vList2"/>
    <dgm:cxn modelId="{97888168-FB39-4835-A758-106B41B65FA6}" type="presParOf" srcId="{AF8DF8D8-978C-4B15-BDB0-4236CCC54EDB}" destId="{654D65E0-041E-4D5B-AE59-6C816EEDB6F6}" srcOrd="4" destOrd="0" presId="urn:microsoft.com/office/officeart/2005/8/layout/vList2"/>
    <dgm:cxn modelId="{55AB07ED-51DE-4D78-B19A-F8805B97B532}" type="presParOf" srcId="{AF8DF8D8-978C-4B15-BDB0-4236CCC54EDB}" destId="{3ACB5C3D-3B90-47F6-897F-774B1400B94C}" srcOrd="5" destOrd="0" presId="urn:microsoft.com/office/officeart/2005/8/layout/vList2"/>
    <dgm:cxn modelId="{C8675C36-49B0-4862-AED9-DD2668703A8D}" type="presParOf" srcId="{AF8DF8D8-978C-4B15-BDB0-4236CCC54EDB}" destId="{B069FBD2-6981-4194-AF10-4362B44803AD}" srcOrd="6" destOrd="0" presId="urn:microsoft.com/office/officeart/2005/8/layout/vList2"/>
    <dgm:cxn modelId="{D383B8C5-6FBD-432A-A058-51000777E7FB}" type="presParOf" srcId="{AF8DF8D8-978C-4B15-BDB0-4236CCC54EDB}" destId="{BF66CC7A-0FAA-4A3D-A633-6BA38A410C0D}" srcOrd="7" destOrd="0" presId="urn:microsoft.com/office/officeart/2005/8/layout/vList2"/>
    <dgm:cxn modelId="{D6D9741B-1190-4712-9B10-541F1AB7861A}" type="presParOf" srcId="{AF8DF8D8-978C-4B15-BDB0-4236CCC54EDB}" destId="{918FBC7B-2A4E-4117-862E-1FEFDA85405F}" srcOrd="8" destOrd="0" presId="urn:microsoft.com/office/officeart/2005/8/layout/vList2"/>
    <dgm:cxn modelId="{17ACDDB1-83C2-426E-9580-06C09A37A4DE}" type="presParOf" srcId="{AF8DF8D8-978C-4B15-BDB0-4236CCC54EDB}" destId="{BA1FBD28-4088-49DD-9A3A-FD003ABB1170}" srcOrd="9" destOrd="0" presId="urn:microsoft.com/office/officeart/2005/8/layout/vList2"/>
    <dgm:cxn modelId="{49689293-55BC-42B1-8AAB-8B4B4C61A5B1}" type="presParOf" srcId="{AF8DF8D8-978C-4B15-BDB0-4236CCC54EDB}" destId="{DFC77B89-6C09-4E42-86AD-94F06377F2D4}" srcOrd="10" destOrd="0" presId="urn:microsoft.com/office/officeart/2005/8/layout/vList2"/>
    <dgm:cxn modelId="{4495E7F7-DC62-41B4-81F7-2D3674E76794}" type="presParOf" srcId="{AF8DF8D8-978C-4B15-BDB0-4236CCC54EDB}" destId="{AAED8E85-D675-4802-A25D-1B91BD69AEAC}" srcOrd="11" destOrd="0" presId="urn:microsoft.com/office/officeart/2005/8/layout/vList2"/>
    <dgm:cxn modelId="{8ECDEDD9-C511-4008-9271-0564A5126468}" type="presParOf" srcId="{AF8DF8D8-978C-4B15-BDB0-4236CCC54EDB}" destId="{2D5F94C4-F0C3-45D7-A802-B2D15FE1645C}" srcOrd="12" destOrd="0" presId="urn:microsoft.com/office/officeart/2005/8/layout/vList2"/>
    <dgm:cxn modelId="{D34135D8-EA1D-44FF-8B27-5643728417C6}" type="presParOf" srcId="{AF8DF8D8-978C-4B15-BDB0-4236CCC54EDB}" destId="{D5F351BD-C811-4111-B8A9-2A217D4759E1}" srcOrd="13" destOrd="0" presId="urn:microsoft.com/office/officeart/2005/8/layout/vList2"/>
    <dgm:cxn modelId="{EAF6E469-003E-4CD3-8E2D-C700707855C3}" type="presParOf" srcId="{AF8DF8D8-978C-4B15-BDB0-4236CCC54EDB}" destId="{C0AC9248-A52F-46D3-B2ED-A92B7803567B}" srcOrd="14" destOrd="0" presId="urn:microsoft.com/office/officeart/2005/8/layout/vList2"/>
    <dgm:cxn modelId="{B9976B20-AFBB-45B3-926C-733EA62EA006}" type="presParOf" srcId="{AF8DF8D8-978C-4B15-BDB0-4236CCC54EDB}" destId="{FAB30790-640C-4EF3-8CDC-D66000421A18}" srcOrd="15" destOrd="0" presId="urn:microsoft.com/office/officeart/2005/8/layout/vList2"/>
    <dgm:cxn modelId="{92144FD5-87E1-4520-93E9-E611D7A6815D}" type="presParOf" srcId="{AF8DF8D8-978C-4B15-BDB0-4236CCC54EDB}" destId="{EFC536EC-E836-415F-B0CE-5ED31B2EBAB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424EA02-40B9-47D5-A4BC-C1863D028BD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2B59B6-140A-4361-A6C5-D2E7E736129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dirty="0" smtClean="0"/>
            <a:t>Всего</a:t>
          </a:r>
          <a:r>
            <a:rPr lang="en-US" sz="2800" dirty="0" smtClean="0"/>
            <a:t>:</a:t>
          </a:r>
          <a:r>
            <a:rPr lang="ru-RU" sz="2800" dirty="0" smtClean="0"/>
            <a:t> 173,4</a:t>
          </a:r>
          <a:r>
            <a:rPr lang="en-US" sz="2800" dirty="0" smtClean="0"/>
            <a:t> </a:t>
          </a:r>
          <a:r>
            <a:rPr lang="ru-RU" sz="2800" dirty="0" smtClean="0"/>
            <a:t>млн. руб.</a:t>
          </a:r>
          <a:endParaRPr lang="ru-RU" sz="2800" dirty="0"/>
        </a:p>
      </dgm:t>
    </dgm:pt>
    <dgm:pt modelId="{E05FD0B3-FB43-4821-B71E-2B18E37A2D07}" type="parTrans" cxnId="{10E791E9-3CBB-418C-8381-72359CF7A457}">
      <dgm:prSet/>
      <dgm:spPr/>
      <dgm:t>
        <a:bodyPr/>
        <a:lstStyle/>
        <a:p>
          <a:endParaRPr lang="ru-RU"/>
        </a:p>
      </dgm:t>
    </dgm:pt>
    <dgm:pt modelId="{AAF9FAE1-F811-4D27-910C-967DD69CCEDA}" type="sibTrans" cxnId="{10E791E9-3CBB-418C-8381-72359CF7A457}">
      <dgm:prSet/>
      <dgm:spPr/>
      <dgm:t>
        <a:bodyPr/>
        <a:lstStyle/>
        <a:p>
          <a:endParaRPr lang="ru-RU"/>
        </a:p>
      </dgm:t>
    </dgm:pt>
    <dgm:pt modelId="{1D71AAE0-8D26-457A-8D40-0A2856397AB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На 2015 год </a:t>
          </a:r>
        </a:p>
        <a:p>
          <a:r>
            <a:rPr lang="ru-RU" dirty="0" smtClean="0"/>
            <a:t>106,5 млн. руб.</a:t>
          </a:r>
          <a:endParaRPr lang="ru-RU" dirty="0"/>
        </a:p>
      </dgm:t>
    </dgm:pt>
    <dgm:pt modelId="{20F4937A-7F47-4C72-9C1E-91F742A128C0}" type="parTrans" cxnId="{CA850A86-B327-40B1-A28D-B8B3ED171176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A03011EC-9928-4269-AF2B-1842AA609C36}" type="sibTrans" cxnId="{CA850A86-B327-40B1-A28D-B8B3ED171176}">
      <dgm:prSet/>
      <dgm:spPr/>
      <dgm:t>
        <a:bodyPr/>
        <a:lstStyle/>
        <a:p>
          <a:endParaRPr lang="ru-RU"/>
        </a:p>
      </dgm:t>
    </dgm:pt>
    <dgm:pt modelId="{FB6E829F-3501-4D5E-97D1-157BAEFF4A55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На 2016 год 49,7 млн. руб.</a:t>
          </a:r>
          <a:endParaRPr lang="ru-RU" dirty="0"/>
        </a:p>
      </dgm:t>
    </dgm:pt>
    <dgm:pt modelId="{A10F4C2C-34D9-48E1-B9B4-392F076540F4}" type="parTrans" cxnId="{8A6EEC0B-870C-47F0-8454-60EBCC0C23F3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4C5812D5-A5A6-4378-AAB4-E17AA5ADFF89}" type="sibTrans" cxnId="{8A6EEC0B-870C-47F0-8454-60EBCC0C23F3}">
      <dgm:prSet/>
      <dgm:spPr/>
      <dgm:t>
        <a:bodyPr/>
        <a:lstStyle/>
        <a:p>
          <a:endParaRPr lang="ru-RU"/>
        </a:p>
      </dgm:t>
    </dgm:pt>
    <dgm:pt modelId="{8F4C0F58-2DF2-40E5-BB1A-33183B2F53FF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На 2017 год 17,2 млн. руб.</a:t>
          </a:r>
          <a:endParaRPr lang="ru-RU" dirty="0"/>
        </a:p>
      </dgm:t>
    </dgm:pt>
    <dgm:pt modelId="{78C5505B-6CB0-40DA-9FBC-7815344B853F}" type="parTrans" cxnId="{E4A9873D-E573-4002-B710-EC1ECC4DEADC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C38CD7CB-C9F6-4F43-8CF9-68FB308CDBF0}" type="sibTrans" cxnId="{E4A9873D-E573-4002-B710-EC1ECC4DEADC}">
      <dgm:prSet/>
      <dgm:spPr/>
      <dgm:t>
        <a:bodyPr/>
        <a:lstStyle/>
        <a:p>
          <a:endParaRPr lang="ru-RU"/>
        </a:p>
      </dgm:t>
    </dgm:pt>
    <dgm:pt modelId="{5416B746-2A29-4301-969F-4C680C4D8038}" type="pres">
      <dgm:prSet presAssocID="{3424EA02-40B9-47D5-A4BC-C1863D028B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B7A56F-AD8D-4785-8C73-FEFD1A1B6F8E}" type="pres">
      <dgm:prSet presAssocID="{4C2B59B6-140A-4361-A6C5-D2E7E736129C}" presName="centerShape" presStyleLbl="node0" presStyleIdx="0" presStyleCnt="1" custScaleX="119561" custScaleY="121778"/>
      <dgm:spPr/>
      <dgm:t>
        <a:bodyPr/>
        <a:lstStyle/>
        <a:p>
          <a:endParaRPr lang="ru-RU"/>
        </a:p>
      </dgm:t>
    </dgm:pt>
    <dgm:pt modelId="{1131CE93-F6D2-45E6-9432-607E189C9B27}" type="pres">
      <dgm:prSet presAssocID="{20F4937A-7F47-4C72-9C1E-91F742A128C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E0DEDC75-20B5-4927-ADE3-FC11EAD9E8D3}" type="pres">
      <dgm:prSet presAssocID="{1D71AAE0-8D26-457A-8D40-0A2856397ABE}" presName="node" presStyleLbl="node1" presStyleIdx="0" presStyleCnt="3" custScaleX="142323" custRadScaleRad="126763" custRadScaleInc="-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8358D-1BF2-410D-9FB5-E4E8D31B13D3}" type="pres">
      <dgm:prSet presAssocID="{A10F4C2C-34D9-48E1-B9B4-392F076540F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D0E5736-2828-4186-868B-FDC7906A8A07}" type="pres">
      <dgm:prSet presAssocID="{FB6E829F-3501-4D5E-97D1-157BAEFF4A55}" presName="node" presStyleLbl="node1" presStyleIdx="1" presStyleCnt="3" custScaleX="136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BA3EF-0278-4E30-A429-BF4CDA1EC42B}" type="pres">
      <dgm:prSet presAssocID="{78C5505B-6CB0-40DA-9FBC-7815344B853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DC43BBF-1B89-4666-B98B-0A89C02E9435}" type="pres">
      <dgm:prSet presAssocID="{8F4C0F58-2DF2-40E5-BB1A-33183B2F53FF}" presName="node" presStyleLbl="node1" presStyleIdx="2" presStyleCnt="3" custScaleX="135877" custRadScaleRad="124843" custRadScaleInc="11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4B40EF-B2B9-4AF6-8F89-FE3387F2A6F1}" type="presOf" srcId="{1D71AAE0-8D26-457A-8D40-0A2856397ABE}" destId="{E0DEDC75-20B5-4927-ADE3-FC11EAD9E8D3}" srcOrd="0" destOrd="0" presId="urn:microsoft.com/office/officeart/2005/8/layout/radial4"/>
    <dgm:cxn modelId="{CA35DA3E-396A-48CC-A0DE-650400705E71}" type="presOf" srcId="{FB6E829F-3501-4D5E-97D1-157BAEFF4A55}" destId="{6D0E5736-2828-4186-868B-FDC7906A8A07}" srcOrd="0" destOrd="0" presId="urn:microsoft.com/office/officeart/2005/8/layout/radial4"/>
    <dgm:cxn modelId="{E4A9873D-E573-4002-B710-EC1ECC4DEADC}" srcId="{4C2B59B6-140A-4361-A6C5-D2E7E736129C}" destId="{8F4C0F58-2DF2-40E5-BB1A-33183B2F53FF}" srcOrd="2" destOrd="0" parTransId="{78C5505B-6CB0-40DA-9FBC-7815344B853F}" sibTransId="{C38CD7CB-C9F6-4F43-8CF9-68FB308CDBF0}"/>
    <dgm:cxn modelId="{E2B5A4DE-B2C4-4709-BB6D-95907147AA6E}" type="presOf" srcId="{A10F4C2C-34D9-48E1-B9B4-392F076540F4}" destId="{FC28358D-1BF2-410D-9FB5-E4E8D31B13D3}" srcOrd="0" destOrd="0" presId="urn:microsoft.com/office/officeart/2005/8/layout/radial4"/>
    <dgm:cxn modelId="{10E791E9-3CBB-418C-8381-72359CF7A457}" srcId="{3424EA02-40B9-47D5-A4BC-C1863D028BDE}" destId="{4C2B59B6-140A-4361-A6C5-D2E7E736129C}" srcOrd="0" destOrd="0" parTransId="{E05FD0B3-FB43-4821-B71E-2B18E37A2D07}" sibTransId="{AAF9FAE1-F811-4D27-910C-967DD69CCEDA}"/>
    <dgm:cxn modelId="{9C321558-F46D-48E2-8A39-CEEAA74C3E93}" type="presOf" srcId="{4C2B59B6-140A-4361-A6C5-D2E7E736129C}" destId="{E4B7A56F-AD8D-4785-8C73-FEFD1A1B6F8E}" srcOrd="0" destOrd="0" presId="urn:microsoft.com/office/officeart/2005/8/layout/radial4"/>
    <dgm:cxn modelId="{CA850A86-B327-40B1-A28D-B8B3ED171176}" srcId="{4C2B59B6-140A-4361-A6C5-D2E7E736129C}" destId="{1D71AAE0-8D26-457A-8D40-0A2856397ABE}" srcOrd="0" destOrd="0" parTransId="{20F4937A-7F47-4C72-9C1E-91F742A128C0}" sibTransId="{A03011EC-9928-4269-AF2B-1842AA609C36}"/>
    <dgm:cxn modelId="{8A6EEC0B-870C-47F0-8454-60EBCC0C23F3}" srcId="{4C2B59B6-140A-4361-A6C5-D2E7E736129C}" destId="{FB6E829F-3501-4D5E-97D1-157BAEFF4A55}" srcOrd="1" destOrd="0" parTransId="{A10F4C2C-34D9-48E1-B9B4-392F076540F4}" sibTransId="{4C5812D5-A5A6-4378-AAB4-E17AA5ADFF89}"/>
    <dgm:cxn modelId="{F51DE67D-0686-4010-A1B7-2E148AA2DE31}" type="presOf" srcId="{20F4937A-7F47-4C72-9C1E-91F742A128C0}" destId="{1131CE93-F6D2-45E6-9432-607E189C9B27}" srcOrd="0" destOrd="0" presId="urn:microsoft.com/office/officeart/2005/8/layout/radial4"/>
    <dgm:cxn modelId="{D538A4A2-A100-4D7E-915D-626767F63290}" type="presOf" srcId="{78C5505B-6CB0-40DA-9FBC-7815344B853F}" destId="{917BA3EF-0278-4E30-A429-BF4CDA1EC42B}" srcOrd="0" destOrd="0" presId="urn:microsoft.com/office/officeart/2005/8/layout/radial4"/>
    <dgm:cxn modelId="{A79DC30B-F0A8-486E-8A49-76C711F09CFE}" type="presOf" srcId="{8F4C0F58-2DF2-40E5-BB1A-33183B2F53FF}" destId="{4DC43BBF-1B89-4666-B98B-0A89C02E9435}" srcOrd="0" destOrd="0" presId="urn:microsoft.com/office/officeart/2005/8/layout/radial4"/>
    <dgm:cxn modelId="{B4120ED6-032E-4C87-B141-12EC62980CB9}" type="presOf" srcId="{3424EA02-40B9-47D5-A4BC-C1863D028BDE}" destId="{5416B746-2A29-4301-969F-4C680C4D8038}" srcOrd="0" destOrd="0" presId="urn:microsoft.com/office/officeart/2005/8/layout/radial4"/>
    <dgm:cxn modelId="{596E470D-74BF-4B73-BDAB-3DCB33FD2F20}" type="presParOf" srcId="{5416B746-2A29-4301-969F-4C680C4D8038}" destId="{E4B7A56F-AD8D-4785-8C73-FEFD1A1B6F8E}" srcOrd="0" destOrd="0" presId="urn:microsoft.com/office/officeart/2005/8/layout/radial4"/>
    <dgm:cxn modelId="{97332C12-D1F3-47AC-87D9-6062A98A335E}" type="presParOf" srcId="{5416B746-2A29-4301-969F-4C680C4D8038}" destId="{1131CE93-F6D2-45E6-9432-607E189C9B27}" srcOrd="1" destOrd="0" presId="urn:microsoft.com/office/officeart/2005/8/layout/radial4"/>
    <dgm:cxn modelId="{03A3F76C-3A82-4C96-B3F2-FCA8DD0A8398}" type="presParOf" srcId="{5416B746-2A29-4301-969F-4C680C4D8038}" destId="{E0DEDC75-20B5-4927-ADE3-FC11EAD9E8D3}" srcOrd="2" destOrd="0" presId="urn:microsoft.com/office/officeart/2005/8/layout/radial4"/>
    <dgm:cxn modelId="{FF58995B-2080-4AA1-8124-91E40CC6E697}" type="presParOf" srcId="{5416B746-2A29-4301-969F-4C680C4D8038}" destId="{FC28358D-1BF2-410D-9FB5-E4E8D31B13D3}" srcOrd="3" destOrd="0" presId="urn:microsoft.com/office/officeart/2005/8/layout/radial4"/>
    <dgm:cxn modelId="{05788C40-4628-47E0-AE32-3659848E3075}" type="presParOf" srcId="{5416B746-2A29-4301-969F-4C680C4D8038}" destId="{6D0E5736-2828-4186-868B-FDC7906A8A07}" srcOrd="4" destOrd="0" presId="urn:microsoft.com/office/officeart/2005/8/layout/radial4"/>
    <dgm:cxn modelId="{4A6E68BD-1382-44D2-8630-EDF382884B2C}" type="presParOf" srcId="{5416B746-2A29-4301-969F-4C680C4D8038}" destId="{917BA3EF-0278-4E30-A429-BF4CDA1EC42B}" srcOrd="5" destOrd="0" presId="urn:microsoft.com/office/officeart/2005/8/layout/radial4"/>
    <dgm:cxn modelId="{2E49D426-B43C-468F-A9E9-2592EA10FAEC}" type="presParOf" srcId="{5416B746-2A29-4301-969F-4C680C4D8038}" destId="{4DC43BBF-1B89-4666-B98B-0A89C02E943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Принимаемые обязательства на 2015-2017 годы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370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E85E4ECD-CFCA-4BC5-B298-2C40ECF5B1A2}" type="presOf" srcId="{A1C5E400-2EE0-4BAC-BDB5-CDB91C92629E}" destId="{C695E546-EBF8-465E-94CA-FF5BB422FB28}" srcOrd="1" destOrd="0" presId="urn:microsoft.com/office/officeart/2005/8/layout/target3"/>
    <dgm:cxn modelId="{FB7D8620-F549-44D3-8F61-D1D9BB244088}" type="presOf" srcId="{A1C5E400-2EE0-4BAC-BDB5-CDB91C92629E}" destId="{EAF5F103-F5D0-4C03-8C15-0E529C859CA2}" srcOrd="0" destOrd="0" presId="urn:microsoft.com/office/officeart/2005/8/layout/target3"/>
    <dgm:cxn modelId="{E05707F6-BD34-4213-B3AB-980A38372207}" type="presOf" srcId="{4226AF55-23EA-4EE8-8E30-407005848227}" destId="{3D2CA6F1-AD6E-4270-8DDB-4F9352946EB8}" srcOrd="0" destOrd="0" presId="urn:microsoft.com/office/officeart/2005/8/layout/target3"/>
    <dgm:cxn modelId="{F8826056-6A99-4D4C-9BF3-FB4360656476}" type="presParOf" srcId="{3D2CA6F1-AD6E-4270-8DDB-4F9352946EB8}" destId="{F8FCC032-94FF-4770-A6DE-0724B6EFF102}" srcOrd="0" destOrd="0" presId="urn:microsoft.com/office/officeart/2005/8/layout/target3"/>
    <dgm:cxn modelId="{2B95F613-8AA2-48A9-85C4-084528D74269}" type="presParOf" srcId="{3D2CA6F1-AD6E-4270-8DDB-4F9352946EB8}" destId="{47530C6B-B73D-4CFB-83D6-8F2D768B8B3A}" srcOrd="1" destOrd="0" presId="urn:microsoft.com/office/officeart/2005/8/layout/target3"/>
    <dgm:cxn modelId="{CA48A54E-8E5F-4E37-A44D-EED03304F6AA}" type="presParOf" srcId="{3D2CA6F1-AD6E-4270-8DDB-4F9352946EB8}" destId="{EAF5F103-F5D0-4C03-8C15-0E529C859CA2}" srcOrd="2" destOrd="0" presId="urn:microsoft.com/office/officeart/2005/8/layout/target3"/>
    <dgm:cxn modelId="{CA0D9E76-206E-4F88-B84D-684A798BCD96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Главные распорядители средств</a:t>
          </a:r>
          <a:r>
            <a:rPr lang="en-US" dirty="0" smtClean="0"/>
            <a:t> </a:t>
          </a:r>
          <a:r>
            <a:rPr lang="ru-RU" dirty="0" smtClean="0"/>
            <a:t>районного бюджета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0F6A49-4707-419A-81DA-8775221746A9}" type="presOf" srcId="{A1C5E400-2EE0-4BAC-BDB5-CDB91C92629E}" destId="{EAF5F103-F5D0-4C03-8C15-0E529C859CA2}" srcOrd="0" destOrd="0" presId="urn:microsoft.com/office/officeart/2005/8/layout/target3"/>
    <dgm:cxn modelId="{9C170807-5474-49AF-ADCC-3B169C9C2FDD}" type="presOf" srcId="{4226AF55-23EA-4EE8-8E30-407005848227}" destId="{3D2CA6F1-AD6E-4270-8DDB-4F9352946EB8}" srcOrd="0" destOrd="0" presId="urn:microsoft.com/office/officeart/2005/8/layout/target3"/>
    <dgm:cxn modelId="{ACE2F416-E276-4BCB-828B-03068B5001F7}" type="presOf" srcId="{A1C5E400-2EE0-4BAC-BDB5-CDB91C92629E}" destId="{C695E546-EBF8-465E-94CA-FF5BB422FB28}" srcOrd="1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47966299-2156-4BA4-A7DC-C7DE58518A40}" type="presParOf" srcId="{3D2CA6F1-AD6E-4270-8DDB-4F9352946EB8}" destId="{F8FCC032-94FF-4770-A6DE-0724B6EFF102}" srcOrd="0" destOrd="0" presId="urn:microsoft.com/office/officeart/2005/8/layout/target3"/>
    <dgm:cxn modelId="{8589F5C8-212C-4843-8867-252FA999E189}" type="presParOf" srcId="{3D2CA6F1-AD6E-4270-8DDB-4F9352946EB8}" destId="{47530C6B-B73D-4CFB-83D6-8F2D768B8B3A}" srcOrd="1" destOrd="0" presId="urn:microsoft.com/office/officeart/2005/8/layout/target3"/>
    <dgm:cxn modelId="{7CF6C57E-5D67-4641-AB3F-C2068047EC7D}" type="presParOf" srcId="{3D2CA6F1-AD6E-4270-8DDB-4F9352946EB8}" destId="{EAF5F103-F5D0-4C03-8C15-0E529C859CA2}" srcOrd="2" destOrd="0" presId="urn:microsoft.com/office/officeart/2005/8/layout/target3"/>
    <dgm:cxn modelId="{908FA847-859C-41B0-968A-945331FCE3CA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Структура расходов районного бюджета в разрезе ГРБС в 2015 году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83952EEF-62BD-4410-8A39-73DAD5332555}" type="presOf" srcId="{4226AF55-23EA-4EE8-8E30-407005848227}" destId="{3D2CA6F1-AD6E-4270-8DDB-4F9352946EB8}" srcOrd="0" destOrd="0" presId="urn:microsoft.com/office/officeart/2005/8/layout/target3"/>
    <dgm:cxn modelId="{E4804BA1-43A7-4D96-92A1-DCDC83D2FD16}" type="presOf" srcId="{A1C5E400-2EE0-4BAC-BDB5-CDB91C92629E}" destId="{EAF5F103-F5D0-4C03-8C15-0E529C859CA2}" srcOrd="0" destOrd="0" presId="urn:microsoft.com/office/officeart/2005/8/layout/target3"/>
    <dgm:cxn modelId="{E387A899-B7F4-43E3-BE75-F196207C324D}" type="presOf" srcId="{A1C5E400-2EE0-4BAC-BDB5-CDB91C92629E}" destId="{C695E546-EBF8-465E-94CA-FF5BB422FB28}" srcOrd="1" destOrd="0" presId="urn:microsoft.com/office/officeart/2005/8/layout/target3"/>
    <dgm:cxn modelId="{D6B0B755-E677-4C81-A3E9-904C2FD41D0F}" type="presParOf" srcId="{3D2CA6F1-AD6E-4270-8DDB-4F9352946EB8}" destId="{F8FCC032-94FF-4770-A6DE-0724B6EFF102}" srcOrd="0" destOrd="0" presId="urn:microsoft.com/office/officeart/2005/8/layout/target3"/>
    <dgm:cxn modelId="{30C1B677-F726-4B12-8DF8-87DF9167DBFF}" type="presParOf" srcId="{3D2CA6F1-AD6E-4270-8DDB-4F9352946EB8}" destId="{47530C6B-B73D-4CFB-83D6-8F2D768B8B3A}" srcOrd="1" destOrd="0" presId="urn:microsoft.com/office/officeart/2005/8/layout/target3"/>
    <dgm:cxn modelId="{F5462C74-B2C1-423C-8568-E431825C0030}" type="presParOf" srcId="{3D2CA6F1-AD6E-4270-8DDB-4F9352946EB8}" destId="{EAF5F103-F5D0-4C03-8C15-0E529C859CA2}" srcOrd="2" destOrd="0" presId="urn:microsoft.com/office/officeart/2005/8/layout/target3"/>
    <dgm:cxn modelId="{0330AC41-4486-4490-A9D5-71FC94BFC954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Структура расходов районного бюджета по типам средств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CAF1B186-81A4-4615-9AC5-455CB799DED5}" type="presOf" srcId="{A1C5E400-2EE0-4BAC-BDB5-CDB91C92629E}" destId="{EAF5F103-F5D0-4C03-8C15-0E529C859CA2}" srcOrd="0" destOrd="0" presId="urn:microsoft.com/office/officeart/2005/8/layout/target3"/>
    <dgm:cxn modelId="{BA633609-F079-42EF-9F8B-9CCD04D8CBA0}" type="presOf" srcId="{A1C5E400-2EE0-4BAC-BDB5-CDB91C92629E}" destId="{C695E546-EBF8-465E-94CA-FF5BB422FB28}" srcOrd="1" destOrd="0" presId="urn:microsoft.com/office/officeart/2005/8/layout/target3"/>
    <dgm:cxn modelId="{EFAE58CB-2902-4B77-91EC-C4C5AF198822}" type="presOf" srcId="{4226AF55-23EA-4EE8-8E30-407005848227}" destId="{3D2CA6F1-AD6E-4270-8DDB-4F9352946EB8}" srcOrd="0" destOrd="0" presId="urn:microsoft.com/office/officeart/2005/8/layout/target3"/>
    <dgm:cxn modelId="{DB8516EF-D38E-4D5B-A695-B8E8152178B3}" type="presParOf" srcId="{3D2CA6F1-AD6E-4270-8DDB-4F9352946EB8}" destId="{F8FCC032-94FF-4770-A6DE-0724B6EFF102}" srcOrd="0" destOrd="0" presId="urn:microsoft.com/office/officeart/2005/8/layout/target3"/>
    <dgm:cxn modelId="{52F596C2-215D-470F-9E91-2DB529AB663E}" type="presParOf" srcId="{3D2CA6F1-AD6E-4270-8DDB-4F9352946EB8}" destId="{47530C6B-B73D-4CFB-83D6-8F2D768B8B3A}" srcOrd="1" destOrd="0" presId="urn:microsoft.com/office/officeart/2005/8/layout/target3"/>
    <dgm:cxn modelId="{271F0CDC-06F3-4B8E-81FC-BD3E635F3616}" type="presParOf" srcId="{3D2CA6F1-AD6E-4270-8DDB-4F9352946EB8}" destId="{EAF5F103-F5D0-4C03-8C15-0E529C859CA2}" srcOrd="2" destOrd="0" presId="urn:microsoft.com/office/officeart/2005/8/layout/target3"/>
    <dgm:cxn modelId="{91718189-2F4A-49A1-AB87-86B0E24BACEB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Количество субвенций, предоставляемых из краевого бюджета в разрезе отраслей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A0FA6C94-F084-49E8-8A90-69471B8098FD}" type="presOf" srcId="{4226AF55-23EA-4EE8-8E30-407005848227}" destId="{3D2CA6F1-AD6E-4270-8DDB-4F9352946EB8}" srcOrd="0" destOrd="0" presId="urn:microsoft.com/office/officeart/2005/8/layout/target3"/>
    <dgm:cxn modelId="{E896EBA5-9094-4CBA-ADF9-037838F01AF6}" type="presOf" srcId="{A1C5E400-2EE0-4BAC-BDB5-CDB91C92629E}" destId="{EAF5F103-F5D0-4C03-8C15-0E529C859CA2}" srcOrd="0" destOrd="0" presId="urn:microsoft.com/office/officeart/2005/8/layout/target3"/>
    <dgm:cxn modelId="{73B7167D-F544-449F-9FEC-1E42CE4D8D4E}" type="presOf" srcId="{A1C5E400-2EE0-4BAC-BDB5-CDB91C92629E}" destId="{C695E546-EBF8-465E-94CA-FF5BB422FB28}" srcOrd="1" destOrd="0" presId="urn:microsoft.com/office/officeart/2005/8/layout/target3"/>
    <dgm:cxn modelId="{518BB921-D9A2-4815-8B1F-3394D2F9318A}" type="presParOf" srcId="{3D2CA6F1-AD6E-4270-8DDB-4F9352946EB8}" destId="{F8FCC032-94FF-4770-A6DE-0724B6EFF102}" srcOrd="0" destOrd="0" presId="urn:microsoft.com/office/officeart/2005/8/layout/target3"/>
    <dgm:cxn modelId="{233F32CB-C359-4394-B0A9-0D40F131E298}" type="presParOf" srcId="{3D2CA6F1-AD6E-4270-8DDB-4F9352946EB8}" destId="{47530C6B-B73D-4CFB-83D6-8F2D768B8B3A}" srcOrd="1" destOrd="0" presId="urn:microsoft.com/office/officeart/2005/8/layout/target3"/>
    <dgm:cxn modelId="{19EF5723-74DD-40F4-ABBC-A8BC55BF4136}" type="presParOf" srcId="{3D2CA6F1-AD6E-4270-8DDB-4F9352946EB8}" destId="{EAF5F103-F5D0-4C03-8C15-0E529C859CA2}" srcOrd="2" destOrd="0" presId="urn:microsoft.com/office/officeart/2005/8/layout/target3"/>
    <dgm:cxn modelId="{28A62795-8873-4370-904E-BC57B43FB3F9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Структура расходов бюджета в 2015 году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534B6CED-BDA9-4505-A166-B0F8EBB579C7}" type="presOf" srcId="{A1C5E400-2EE0-4BAC-BDB5-CDB91C92629E}" destId="{C695E546-EBF8-465E-94CA-FF5BB422FB28}" srcOrd="1" destOrd="0" presId="urn:microsoft.com/office/officeart/2005/8/layout/target3"/>
    <dgm:cxn modelId="{EFFF2F3F-31D2-4296-96D7-A507EBEB9564}" type="presOf" srcId="{A1C5E400-2EE0-4BAC-BDB5-CDB91C92629E}" destId="{EAF5F103-F5D0-4C03-8C15-0E529C859CA2}" srcOrd="0" destOrd="0" presId="urn:microsoft.com/office/officeart/2005/8/layout/target3"/>
    <dgm:cxn modelId="{0AB8543D-4720-4B64-BD6E-C26CADBF4657}" type="presOf" srcId="{4226AF55-23EA-4EE8-8E30-407005848227}" destId="{3D2CA6F1-AD6E-4270-8DDB-4F9352946EB8}" srcOrd="0" destOrd="0" presId="urn:microsoft.com/office/officeart/2005/8/layout/target3"/>
    <dgm:cxn modelId="{429E2BB6-FB01-4C78-9C1F-424F78C78BCC}" type="presParOf" srcId="{3D2CA6F1-AD6E-4270-8DDB-4F9352946EB8}" destId="{F8FCC032-94FF-4770-A6DE-0724B6EFF102}" srcOrd="0" destOrd="0" presId="urn:microsoft.com/office/officeart/2005/8/layout/target3"/>
    <dgm:cxn modelId="{6E6F62F7-B0AE-4818-AC2A-3C83DCCD8839}" type="presParOf" srcId="{3D2CA6F1-AD6E-4270-8DDB-4F9352946EB8}" destId="{47530C6B-B73D-4CFB-83D6-8F2D768B8B3A}" srcOrd="1" destOrd="0" presId="urn:microsoft.com/office/officeart/2005/8/layout/target3"/>
    <dgm:cxn modelId="{5697A39B-D4C1-4EC0-8D04-851BD5E1853D}" type="presParOf" srcId="{3D2CA6F1-AD6E-4270-8DDB-4F9352946EB8}" destId="{EAF5F103-F5D0-4C03-8C15-0E529C859CA2}" srcOrd="2" destOrd="0" presId="urn:microsoft.com/office/officeart/2005/8/layout/target3"/>
    <dgm:cxn modelId="{7D502728-984F-4E60-85F9-0A7194CA444D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Снижение расходов районного бюджета в области социальной политики начиная с 2015 года (млн. руб.)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7689A6-CB79-4D89-A6B5-52C18FE32B81}" type="presOf" srcId="{A1C5E400-2EE0-4BAC-BDB5-CDB91C92629E}" destId="{EAF5F103-F5D0-4C03-8C15-0E529C859CA2}" srcOrd="0" destOrd="0" presId="urn:microsoft.com/office/officeart/2005/8/layout/target3"/>
    <dgm:cxn modelId="{8FDC7762-5A46-4571-9045-F98382E19053}" type="presOf" srcId="{A1C5E400-2EE0-4BAC-BDB5-CDB91C92629E}" destId="{C695E546-EBF8-465E-94CA-FF5BB422FB28}" srcOrd="1" destOrd="0" presId="urn:microsoft.com/office/officeart/2005/8/layout/target3"/>
    <dgm:cxn modelId="{A1B29EC1-4651-4988-BC53-97F1F3BC16C8}" type="presOf" srcId="{4226AF55-23EA-4EE8-8E30-407005848227}" destId="{3D2CA6F1-AD6E-4270-8DDB-4F9352946EB8}" srcOrd="0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36BD1C9A-127F-49B0-B4B3-8CFD590ADCD1}" type="presParOf" srcId="{3D2CA6F1-AD6E-4270-8DDB-4F9352946EB8}" destId="{F8FCC032-94FF-4770-A6DE-0724B6EFF102}" srcOrd="0" destOrd="0" presId="urn:microsoft.com/office/officeart/2005/8/layout/target3"/>
    <dgm:cxn modelId="{00BA3A43-849E-4675-99E9-DA6FA55C056C}" type="presParOf" srcId="{3D2CA6F1-AD6E-4270-8DDB-4F9352946EB8}" destId="{47530C6B-B73D-4CFB-83D6-8F2D768B8B3A}" srcOrd="1" destOrd="0" presId="urn:microsoft.com/office/officeart/2005/8/layout/target3"/>
    <dgm:cxn modelId="{85AE49F2-26B8-45EC-86C5-4AF9548FFB51}" type="presParOf" srcId="{3D2CA6F1-AD6E-4270-8DDB-4F9352946EB8}" destId="{EAF5F103-F5D0-4C03-8C15-0E529C859CA2}" srcOrd="2" destOrd="0" presId="urn:microsoft.com/office/officeart/2005/8/layout/target3"/>
    <dgm:cxn modelId="{EA8E62C8-5DAC-4757-90A3-D8047FF2B576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Расходы на реализацию муниципальных программ Таймырского Долгано-Ненецкого муниципального района в 2015-2017 годах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5C65C5-6D56-42C4-9E59-9BEB59BF068F}" type="presOf" srcId="{4226AF55-23EA-4EE8-8E30-407005848227}" destId="{3D2CA6F1-AD6E-4270-8DDB-4F9352946EB8}" srcOrd="0" destOrd="0" presId="urn:microsoft.com/office/officeart/2005/8/layout/target3"/>
    <dgm:cxn modelId="{7FBD6948-C158-48BE-A486-ED60BFBBF54F}" type="presOf" srcId="{A1C5E400-2EE0-4BAC-BDB5-CDB91C92629E}" destId="{EAF5F103-F5D0-4C03-8C15-0E529C859CA2}" srcOrd="0" destOrd="0" presId="urn:microsoft.com/office/officeart/2005/8/layout/target3"/>
    <dgm:cxn modelId="{EBD07AFA-CE47-468A-A9E2-BFA4E6622782}" type="presOf" srcId="{A1C5E400-2EE0-4BAC-BDB5-CDB91C92629E}" destId="{C695E546-EBF8-465E-94CA-FF5BB422FB28}" srcOrd="1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652E2340-5C3C-4D23-B3D8-B8F4AB969D05}" type="presParOf" srcId="{3D2CA6F1-AD6E-4270-8DDB-4F9352946EB8}" destId="{F8FCC032-94FF-4770-A6DE-0724B6EFF102}" srcOrd="0" destOrd="0" presId="urn:microsoft.com/office/officeart/2005/8/layout/target3"/>
    <dgm:cxn modelId="{353A62CB-8001-4940-A4B8-E81BE9D13901}" type="presParOf" srcId="{3D2CA6F1-AD6E-4270-8DDB-4F9352946EB8}" destId="{47530C6B-B73D-4CFB-83D6-8F2D768B8B3A}" srcOrd="1" destOrd="0" presId="urn:microsoft.com/office/officeart/2005/8/layout/target3"/>
    <dgm:cxn modelId="{65C34B1B-424E-4807-99D9-E5EF6CF2CA5F}" type="presParOf" srcId="{3D2CA6F1-AD6E-4270-8DDB-4F9352946EB8}" destId="{EAF5F103-F5D0-4C03-8C15-0E529C859CA2}" srcOrd="2" destOrd="0" presId="urn:microsoft.com/office/officeart/2005/8/layout/target3"/>
    <dgm:cxn modelId="{6054FE00-CABF-4647-9374-BE584AC88B45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Доля программных расходов в общей сумме расходов районного бюджета в 2013-2017 годах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29708-3AD0-4291-8DD2-5135B43C9AB5}" type="presOf" srcId="{4226AF55-23EA-4EE8-8E30-407005848227}" destId="{3D2CA6F1-AD6E-4270-8DDB-4F9352946EB8}" srcOrd="0" destOrd="0" presId="urn:microsoft.com/office/officeart/2005/8/layout/target3"/>
    <dgm:cxn modelId="{4CB7952D-49AD-4C56-A9C2-50698A8761D8}" type="presOf" srcId="{A1C5E400-2EE0-4BAC-BDB5-CDB91C92629E}" destId="{C695E546-EBF8-465E-94CA-FF5BB422FB28}" srcOrd="1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6DC1CF6F-DA0D-4F52-BA8C-3D024A100409}" type="presOf" srcId="{A1C5E400-2EE0-4BAC-BDB5-CDB91C92629E}" destId="{EAF5F103-F5D0-4C03-8C15-0E529C859CA2}" srcOrd="0" destOrd="0" presId="urn:microsoft.com/office/officeart/2005/8/layout/target3"/>
    <dgm:cxn modelId="{AB5262C2-5003-4EA4-A5FD-0825DA7367B6}" type="presParOf" srcId="{3D2CA6F1-AD6E-4270-8DDB-4F9352946EB8}" destId="{F8FCC032-94FF-4770-A6DE-0724B6EFF102}" srcOrd="0" destOrd="0" presId="urn:microsoft.com/office/officeart/2005/8/layout/target3"/>
    <dgm:cxn modelId="{DCAEA2FB-D70B-42BD-AED9-57C502F02708}" type="presParOf" srcId="{3D2CA6F1-AD6E-4270-8DDB-4F9352946EB8}" destId="{47530C6B-B73D-4CFB-83D6-8F2D768B8B3A}" srcOrd="1" destOrd="0" presId="urn:microsoft.com/office/officeart/2005/8/layout/target3"/>
    <dgm:cxn modelId="{E4AADDCF-D919-4825-A76E-FBA6AB5C3083}" type="presParOf" srcId="{3D2CA6F1-AD6E-4270-8DDB-4F9352946EB8}" destId="{EAF5F103-F5D0-4C03-8C15-0E529C859CA2}" srcOrd="2" destOrd="0" presId="urn:microsoft.com/office/officeart/2005/8/layout/target3"/>
    <dgm:cxn modelId="{2538B64A-871E-4496-AF3D-931C2BCCCAF8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632F0-4D05-4399-8A48-D8E57EA99D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C2B4CE-1BF6-4ECA-9DBC-525B65D7F51A}">
      <dgm:prSet phldrT="[Текст]" custT="1"/>
      <dgm:spPr>
        <a:solidFill>
          <a:schemeClr val="accent3"/>
        </a:solidFill>
      </dgm:spPr>
      <dgm:t>
        <a:bodyPr/>
        <a:lstStyle/>
        <a:p>
          <a:pPr algn="ctr"/>
          <a:r>
            <a:rPr lang="ru-RU" sz="3200" dirty="0" smtClean="0">
              <a:solidFill>
                <a:srgbClr val="002060"/>
              </a:solidFill>
            </a:rPr>
            <a:t>Задачи налоговой политики</a:t>
          </a:r>
          <a:endParaRPr lang="ru-RU" sz="3200" dirty="0">
            <a:solidFill>
              <a:srgbClr val="002060"/>
            </a:solidFill>
          </a:endParaRPr>
        </a:p>
      </dgm:t>
    </dgm:pt>
    <dgm:pt modelId="{27EB975A-537A-4BBE-806E-6555E5309260}" type="parTrans" cxnId="{E95BE376-C8AA-4004-A035-51CE5C06A6CB}">
      <dgm:prSet/>
      <dgm:spPr/>
      <dgm:t>
        <a:bodyPr/>
        <a:lstStyle/>
        <a:p>
          <a:endParaRPr lang="ru-RU"/>
        </a:p>
      </dgm:t>
    </dgm:pt>
    <dgm:pt modelId="{907E23BD-4A8B-4021-B5D9-55B7D0C1D149}" type="sibTrans" cxnId="{E95BE376-C8AA-4004-A035-51CE5C06A6CB}">
      <dgm:prSet/>
      <dgm:spPr/>
      <dgm:t>
        <a:bodyPr/>
        <a:lstStyle/>
        <a:p>
          <a:endParaRPr lang="ru-RU"/>
        </a:p>
      </dgm:t>
    </dgm:pt>
    <dgm:pt modelId="{F2397692-379E-4292-BF8C-C71A4F6A28E6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effectLst/>
            </a:rPr>
            <a:t>обеспечение наполняемости доходной части бюджета муниципального района</a:t>
          </a:r>
          <a:r>
            <a:rPr lang="en-US" sz="2000" b="0" dirty="0" smtClean="0">
              <a:solidFill>
                <a:srgbClr val="002060"/>
              </a:solidFill>
              <a:effectLst/>
            </a:rPr>
            <a:t>;</a:t>
          </a:r>
          <a:endParaRPr lang="ru-RU" sz="2000" b="0" dirty="0">
            <a:solidFill>
              <a:srgbClr val="002060"/>
            </a:solidFill>
            <a:effectLst/>
          </a:endParaRPr>
        </a:p>
      </dgm:t>
    </dgm:pt>
    <dgm:pt modelId="{2D407311-42C8-4B2B-B5F1-C13331FF4F79}" type="parTrans" cxnId="{7B439F75-8E65-4B15-B792-ABAB9091393A}">
      <dgm:prSet/>
      <dgm:spPr/>
      <dgm:t>
        <a:bodyPr/>
        <a:lstStyle/>
        <a:p>
          <a:endParaRPr lang="ru-RU"/>
        </a:p>
      </dgm:t>
    </dgm:pt>
    <dgm:pt modelId="{0772A218-A289-4171-84FC-A019E49EFDFA}" type="sibTrans" cxnId="{7B439F75-8E65-4B15-B792-ABAB9091393A}">
      <dgm:prSet/>
      <dgm:spPr/>
      <dgm:t>
        <a:bodyPr/>
        <a:lstStyle/>
        <a:p>
          <a:endParaRPr lang="ru-RU"/>
        </a:p>
      </dgm:t>
    </dgm:pt>
    <dgm:pt modelId="{B0F29ACC-F08B-4BA2-91B2-E6475A922BC7}">
      <dgm:prSet phldrT="[Текст]" custT="1"/>
      <dgm:spPr/>
      <dgm:t>
        <a:bodyPr/>
        <a:lstStyle/>
        <a:p>
          <a:pPr algn="ctr"/>
          <a:r>
            <a:rPr lang="ru-RU" sz="3200" dirty="0" smtClean="0"/>
            <a:t>Цели налоговой политики</a:t>
          </a:r>
          <a:endParaRPr lang="ru-RU" sz="3200" dirty="0"/>
        </a:p>
      </dgm:t>
    </dgm:pt>
    <dgm:pt modelId="{1236F26C-1D50-4E41-BCE4-CBAEA5A1772C}" type="parTrans" cxnId="{4F030B8A-FCEC-4486-B2B5-80E2702B927F}">
      <dgm:prSet/>
      <dgm:spPr/>
      <dgm:t>
        <a:bodyPr/>
        <a:lstStyle/>
        <a:p>
          <a:endParaRPr lang="ru-RU"/>
        </a:p>
      </dgm:t>
    </dgm:pt>
    <dgm:pt modelId="{B97B5AB8-5224-42DD-9081-2D65DB3DA18E}" type="sibTrans" cxnId="{4F030B8A-FCEC-4486-B2B5-80E2702B927F}">
      <dgm:prSet/>
      <dgm:spPr/>
      <dgm:t>
        <a:bodyPr/>
        <a:lstStyle/>
        <a:p>
          <a:endParaRPr lang="ru-RU"/>
        </a:p>
      </dgm:t>
    </dgm:pt>
    <dgm:pt modelId="{529839B3-303F-420C-BECD-CA9F2C713884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effectLst/>
            </a:rPr>
            <a:t>изыскание дополнительных доходов бюджета муниципального района</a:t>
          </a:r>
          <a:r>
            <a:rPr lang="en-US" sz="2000" b="0" dirty="0" smtClean="0">
              <a:solidFill>
                <a:srgbClr val="002060"/>
              </a:solidFill>
              <a:effectLst/>
            </a:rPr>
            <a:t>;</a:t>
          </a:r>
          <a:endParaRPr lang="ru-RU" sz="2000" b="0" dirty="0">
            <a:solidFill>
              <a:srgbClr val="002060"/>
            </a:solidFill>
            <a:effectLst/>
          </a:endParaRPr>
        </a:p>
      </dgm:t>
    </dgm:pt>
    <dgm:pt modelId="{07EEC12C-8E5A-42EF-9C16-BC6D7087CC48}" type="parTrans" cxnId="{4EF45C7E-10F1-43DE-9858-0D46DE12831C}">
      <dgm:prSet/>
      <dgm:spPr/>
      <dgm:t>
        <a:bodyPr/>
        <a:lstStyle/>
        <a:p>
          <a:endParaRPr lang="ru-RU"/>
        </a:p>
      </dgm:t>
    </dgm:pt>
    <dgm:pt modelId="{2C5D199F-70D4-42B3-BA0E-F8F4D54A4CE6}" type="sibTrans" cxnId="{4EF45C7E-10F1-43DE-9858-0D46DE12831C}">
      <dgm:prSet/>
      <dgm:spPr/>
      <dgm:t>
        <a:bodyPr/>
        <a:lstStyle/>
        <a:p>
          <a:endParaRPr lang="ru-RU"/>
        </a:p>
      </dgm:t>
    </dgm:pt>
    <dgm:pt modelId="{ECABBBE3-F50A-4D4E-90B4-B8482D16700F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effectLst/>
            </a:rPr>
            <a:t>обеспечение прозрачности и предсказуемости действий органов местного самоуправления, направленных на достижение вышеуказанных целей.</a:t>
          </a:r>
          <a:endParaRPr lang="ru-RU" sz="2000" b="0" dirty="0">
            <a:solidFill>
              <a:srgbClr val="002060"/>
            </a:solidFill>
            <a:effectLst/>
          </a:endParaRPr>
        </a:p>
      </dgm:t>
    </dgm:pt>
    <dgm:pt modelId="{86BF9300-D0C8-4286-A1E5-6EE83A04ECE3}" type="parTrans" cxnId="{F95121AD-5E90-4DBF-92AA-9B67D01DF4D7}">
      <dgm:prSet/>
      <dgm:spPr/>
      <dgm:t>
        <a:bodyPr/>
        <a:lstStyle/>
        <a:p>
          <a:endParaRPr lang="ru-RU"/>
        </a:p>
      </dgm:t>
    </dgm:pt>
    <dgm:pt modelId="{502DF95A-47C3-4ED4-A094-63379283792E}" type="sibTrans" cxnId="{F95121AD-5E90-4DBF-92AA-9B67D01DF4D7}">
      <dgm:prSet/>
      <dgm:spPr/>
      <dgm:t>
        <a:bodyPr/>
        <a:lstStyle/>
        <a:p>
          <a:endParaRPr lang="ru-RU"/>
        </a:p>
      </dgm:t>
    </dgm:pt>
    <dgm:pt modelId="{49C7B99B-6526-462F-B66C-85CBFE22C43D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effectLst/>
            </a:rPr>
            <a:t>развитие имеющегося налогового потенциала</a:t>
          </a:r>
          <a:r>
            <a:rPr lang="en-US" sz="2000" b="0" dirty="0" smtClean="0">
              <a:solidFill>
                <a:srgbClr val="002060"/>
              </a:solidFill>
              <a:effectLst/>
            </a:rPr>
            <a:t>;</a:t>
          </a:r>
          <a:endParaRPr lang="ru-RU" sz="2000" b="0" dirty="0">
            <a:solidFill>
              <a:srgbClr val="002060"/>
            </a:solidFill>
            <a:effectLst/>
          </a:endParaRPr>
        </a:p>
      </dgm:t>
    </dgm:pt>
    <dgm:pt modelId="{B5855005-7226-4E60-8CC7-549398042644}" type="parTrans" cxnId="{F8BF5B2F-6F44-47FC-93ED-6DBFA908F547}">
      <dgm:prSet/>
      <dgm:spPr/>
      <dgm:t>
        <a:bodyPr/>
        <a:lstStyle/>
        <a:p>
          <a:endParaRPr lang="ru-RU"/>
        </a:p>
      </dgm:t>
    </dgm:pt>
    <dgm:pt modelId="{00AADE31-1121-483E-B4F3-3C139F7EF8BC}" type="sibTrans" cxnId="{F8BF5B2F-6F44-47FC-93ED-6DBFA908F547}">
      <dgm:prSet/>
      <dgm:spPr/>
      <dgm:t>
        <a:bodyPr/>
        <a:lstStyle/>
        <a:p>
          <a:endParaRPr lang="ru-RU"/>
        </a:p>
      </dgm:t>
    </dgm:pt>
    <dgm:pt modelId="{773A86C3-FDC7-4BAD-8E80-361C71775FF0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effectLst/>
            </a:rPr>
            <a:t>обеспечение своевременного и  динамичного поступления платежей в бюджет муниципального района</a:t>
          </a:r>
          <a:r>
            <a:rPr lang="en-US" sz="2000" b="0" dirty="0" smtClean="0">
              <a:solidFill>
                <a:srgbClr val="002060"/>
              </a:solidFill>
              <a:effectLst/>
            </a:rPr>
            <a:t>;</a:t>
          </a:r>
          <a:endParaRPr lang="ru-RU" sz="2000" b="0" dirty="0">
            <a:solidFill>
              <a:srgbClr val="002060"/>
            </a:solidFill>
            <a:effectLst/>
          </a:endParaRPr>
        </a:p>
      </dgm:t>
    </dgm:pt>
    <dgm:pt modelId="{40AF43C4-E91B-4C0D-B6A9-0A17DCF20853}" type="parTrans" cxnId="{06F71A82-C676-450D-A7AC-FBADD6D00699}">
      <dgm:prSet/>
      <dgm:spPr/>
      <dgm:t>
        <a:bodyPr/>
        <a:lstStyle/>
        <a:p>
          <a:endParaRPr lang="ru-RU"/>
        </a:p>
      </dgm:t>
    </dgm:pt>
    <dgm:pt modelId="{198DA480-1E4A-4049-8228-976249DE1BED}" type="sibTrans" cxnId="{06F71A82-C676-450D-A7AC-FBADD6D00699}">
      <dgm:prSet/>
      <dgm:spPr/>
      <dgm:t>
        <a:bodyPr/>
        <a:lstStyle/>
        <a:p>
          <a:endParaRPr lang="ru-RU"/>
        </a:p>
      </dgm:t>
    </dgm:pt>
    <dgm:pt modelId="{049C28AF-D052-4DF8-88FA-5339BE5DA755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effectLst/>
            </a:rPr>
            <a:t>повышение качества администрирования всех доходных источников бюджета муниципального района.</a:t>
          </a:r>
          <a:endParaRPr lang="ru-RU" sz="2000" b="0" dirty="0">
            <a:solidFill>
              <a:srgbClr val="002060"/>
            </a:solidFill>
            <a:effectLst/>
          </a:endParaRPr>
        </a:p>
      </dgm:t>
    </dgm:pt>
    <dgm:pt modelId="{CBE17B86-DFF9-4247-8A0A-AD6B024A1429}" type="parTrans" cxnId="{03916609-A573-4292-948D-A8A2B43AE18E}">
      <dgm:prSet/>
      <dgm:spPr/>
      <dgm:t>
        <a:bodyPr/>
        <a:lstStyle/>
        <a:p>
          <a:endParaRPr lang="ru-RU"/>
        </a:p>
      </dgm:t>
    </dgm:pt>
    <dgm:pt modelId="{570B3235-DD0B-46A9-8099-050A6CDDDCDF}" type="sibTrans" cxnId="{03916609-A573-4292-948D-A8A2B43AE18E}">
      <dgm:prSet/>
      <dgm:spPr/>
      <dgm:t>
        <a:bodyPr/>
        <a:lstStyle/>
        <a:p>
          <a:endParaRPr lang="ru-RU"/>
        </a:p>
      </dgm:t>
    </dgm:pt>
    <dgm:pt modelId="{67E0FADB-FC21-43A1-AC83-71B041266C8E}" type="pres">
      <dgm:prSet presAssocID="{BF9632F0-4D05-4399-8A48-D8E57EA99D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FA741F-D88E-4603-B1A6-472F47CE4CE5}" type="pres">
      <dgm:prSet presAssocID="{3AC2B4CE-1BF6-4ECA-9DBC-525B65D7F51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AFDEB-8915-4996-8936-94E8921E729E}" type="pres">
      <dgm:prSet presAssocID="{3AC2B4CE-1BF6-4ECA-9DBC-525B65D7F51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F2F5D-127A-4F5F-A15B-2C5087C30AA6}" type="pres">
      <dgm:prSet presAssocID="{B0F29ACC-F08B-4BA2-91B2-E6475A922B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8EE76-0364-44D1-B2B3-C954BF18DD54}" type="pres">
      <dgm:prSet presAssocID="{B0F29ACC-F08B-4BA2-91B2-E6475A922BC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CEEF06-3312-4A12-AA80-150E0E6CBB30}" type="presOf" srcId="{529839B3-303F-420C-BECD-CA9F2C713884}" destId="{7DA8EE76-0364-44D1-B2B3-C954BF18DD54}" srcOrd="0" destOrd="0" presId="urn:microsoft.com/office/officeart/2005/8/layout/vList2"/>
    <dgm:cxn modelId="{E9A6826F-5BD5-4A5D-A3F0-B9B02BDF6186}" type="presOf" srcId="{49C7B99B-6526-462F-B66C-85CBFE22C43D}" destId="{DF1AFDEB-8915-4996-8936-94E8921E729E}" srcOrd="0" destOrd="1" presId="urn:microsoft.com/office/officeart/2005/8/layout/vList2"/>
    <dgm:cxn modelId="{C7EBEAA6-32C3-491D-8A9B-25E9ED8572F7}" type="presOf" srcId="{F2397692-379E-4292-BF8C-C71A4F6A28E6}" destId="{DF1AFDEB-8915-4996-8936-94E8921E729E}" srcOrd="0" destOrd="0" presId="urn:microsoft.com/office/officeart/2005/8/layout/vList2"/>
    <dgm:cxn modelId="{4F030B8A-FCEC-4486-B2B5-80E2702B927F}" srcId="{BF9632F0-4D05-4399-8A48-D8E57EA99D57}" destId="{B0F29ACC-F08B-4BA2-91B2-E6475A922BC7}" srcOrd="1" destOrd="0" parTransId="{1236F26C-1D50-4E41-BCE4-CBAEA5A1772C}" sibTransId="{B97B5AB8-5224-42DD-9081-2D65DB3DA18E}"/>
    <dgm:cxn modelId="{5FDAB48C-E309-4590-BCB4-4C2C3F0E7D6B}" type="presOf" srcId="{773A86C3-FDC7-4BAD-8E80-361C71775FF0}" destId="{7DA8EE76-0364-44D1-B2B3-C954BF18DD54}" srcOrd="0" destOrd="1" presId="urn:microsoft.com/office/officeart/2005/8/layout/vList2"/>
    <dgm:cxn modelId="{7B439F75-8E65-4B15-B792-ABAB9091393A}" srcId="{3AC2B4CE-1BF6-4ECA-9DBC-525B65D7F51A}" destId="{F2397692-379E-4292-BF8C-C71A4F6A28E6}" srcOrd="0" destOrd="0" parTransId="{2D407311-42C8-4B2B-B5F1-C13331FF4F79}" sibTransId="{0772A218-A289-4171-84FC-A019E49EFDFA}"/>
    <dgm:cxn modelId="{8A110057-CFF3-4E24-B733-3708533E8231}" type="presOf" srcId="{B0F29ACC-F08B-4BA2-91B2-E6475A922BC7}" destId="{60EF2F5D-127A-4F5F-A15B-2C5087C30AA6}" srcOrd="0" destOrd="0" presId="urn:microsoft.com/office/officeart/2005/8/layout/vList2"/>
    <dgm:cxn modelId="{4EF45C7E-10F1-43DE-9858-0D46DE12831C}" srcId="{B0F29ACC-F08B-4BA2-91B2-E6475A922BC7}" destId="{529839B3-303F-420C-BECD-CA9F2C713884}" srcOrd="0" destOrd="0" parTransId="{07EEC12C-8E5A-42EF-9C16-BC6D7087CC48}" sibTransId="{2C5D199F-70D4-42B3-BA0E-F8F4D54A4CE6}"/>
    <dgm:cxn modelId="{F74D4524-B630-4AEC-96F6-6BE25F6F62BB}" type="presOf" srcId="{ECABBBE3-F50A-4D4E-90B4-B8482D16700F}" destId="{DF1AFDEB-8915-4996-8936-94E8921E729E}" srcOrd="0" destOrd="2" presId="urn:microsoft.com/office/officeart/2005/8/layout/vList2"/>
    <dgm:cxn modelId="{C0AEE3AF-05D1-4C2D-BE77-6274C88F25B2}" type="presOf" srcId="{049C28AF-D052-4DF8-88FA-5339BE5DA755}" destId="{7DA8EE76-0364-44D1-B2B3-C954BF18DD54}" srcOrd="0" destOrd="2" presId="urn:microsoft.com/office/officeart/2005/8/layout/vList2"/>
    <dgm:cxn modelId="{06F71A82-C676-450D-A7AC-FBADD6D00699}" srcId="{B0F29ACC-F08B-4BA2-91B2-E6475A922BC7}" destId="{773A86C3-FDC7-4BAD-8E80-361C71775FF0}" srcOrd="1" destOrd="0" parTransId="{40AF43C4-E91B-4C0D-B6A9-0A17DCF20853}" sibTransId="{198DA480-1E4A-4049-8228-976249DE1BED}"/>
    <dgm:cxn modelId="{FCA5ABFF-7B2A-4F9E-8495-FEB7A8392587}" type="presOf" srcId="{BF9632F0-4D05-4399-8A48-D8E57EA99D57}" destId="{67E0FADB-FC21-43A1-AC83-71B041266C8E}" srcOrd="0" destOrd="0" presId="urn:microsoft.com/office/officeart/2005/8/layout/vList2"/>
    <dgm:cxn modelId="{F8BF5B2F-6F44-47FC-93ED-6DBFA908F547}" srcId="{3AC2B4CE-1BF6-4ECA-9DBC-525B65D7F51A}" destId="{49C7B99B-6526-462F-B66C-85CBFE22C43D}" srcOrd="1" destOrd="0" parTransId="{B5855005-7226-4E60-8CC7-549398042644}" sibTransId="{00AADE31-1121-483E-B4F3-3C139F7EF8BC}"/>
    <dgm:cxn modelId="{F95121AD-5E90-4DBF-92AA-9B67D01DF4D7}" srcId="{3AC2B4CE-1BF6-4ECA-9DBC-525B65D7F51A}" destId="{ECABBBE3-F50A-4D4E-90B4-B8482D16700F}" srcOrd="2" destOrd="0" parTransId="{86BF9300-D0C8-4286-A1E5-6EE83A04ECE3}" sibTransId="{502DF95A-47C3-4ED4-A094-63379283792E}"/>
    <dgm:cxn modelId="{E95BE376-C8AA-4004-A035-51CE5C06A6CB}" srcId="{BF9632F0-4D05-4399-8A48-D8E57EA99D57}" destId="{3AC2B4CE-1BF6-4ECA-9DBC-525B65D7F51A}" srcOrd="0" destOrd="0" parTransId="{27EB975A-537A-4BBE-806E-6555E5309260}" sibTransId="{907E23BD-4A8B-4021-B5D9-55B7D0C1D149}"/>
    <dgm:cxn modelId="{B9ED32F1-3F90-4174-A754-DCC50550ACAB}" type="presOf" srcId="{3AC2B4CE-1BF6-4ECA-9DBC-525B65D7F51A}" destId="{71FA741F-D88E-4603-B1A6-472F47CE4CE5}" srcOrd="0" destOrd="0" presId="urn:microsoft.com/office/officeart/2005/8/layout/vList2"/>
    <dgm:cxn modelId="{03916609-A573-4292-948D-A8A2B43AE18E}" srcId="{B0F29ACC-F08B-4BA2-91B2-E6475A922BC7}" destId="{049C28AF-D052-4DF8-88FA-5339BE5DA755}" srcOrd="2" destOrd="0" parTransId="{CBE17B86-DFF9-4247-8A0A-AD6B024A1429}" sibTransId="{570B3235-DD0B-46A9-8099-050A6CDDDCDF}"/>
    <dgm:cxn modelId="{8417D00E-E443-43A4-8E5E-D8010F2F28BA}" type="presParOf" srcId="{67E0FADB-FC21-43A1-AC83-71B041266C8E}" destId="{71FA741F-D88E-4603-B1A6-472F47CE4CE5}" srcOrd="0" destOrd="0" presId="urn:microsoft.com/office/officeart/2005/8/layout/vList2"/>
    <dgm:cxn modelId="{CB849369-D92C-4963-8959-55CE84C32A0F}" type="presParOf" srcId="{67E0FADB-FC21-43A1-AC83-71B041266C8E}" destId="{DF1AFDEB-8915-4996-8936-94E8921E729E}" srcOrd="1" destOrd="0" presId="urn:microsoft.com/office/officeart/2005/8/layout/vList2"/>
    <dgm:cxn modelId="{C0D3F64A-2864-4477-BDA0-9EB92A95C894}" type="presParOf" srcId="{67E0FADB-FC21-43A1-AC83-71B041266C8E}" destId="{60EF2F5D-127A-4F5F-A15B-2C5087C30AA6}" srcOrd="2" destOrd="0" presId="urn:microsoft.com/office/officeart/2005/8/layout/vList2"/>
    <dgm:cxn modelId="{C01E9F9D-CDA5-409C-9216-57CD3C7113EF}" type="presParOf" srcId="{67E0FADB-FC21-43A1-AC83-71B041266C8E}" destId="{7DA8EE76-0364-44D1-B2B3-C954BF18DD5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Социальная направленность расходов районного бюджета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16A4AD97-650E-40D0-A554-BC7054B3A0BA}" type="presOf" srcId="{A1C5E400-2EE0-4BAC-BDB5-CDB91C92629E}" destId="{EAF5F103-F5D0-4C03-8C15-0E529C859CA2}" srcOrd="0" destOrd="0" presId="urn:microsoft.com/office/officeart/2005/8/layout/target3"/>
    <dgm:cxn modelId="{407ED7D5-A05B-4ABC-9CBC-7097ECC391BC}" type="presOf" srcId="{A1C5E400-2EE0-4BAC-BDB5-CDB91C92629E}" destId="{C695E546-EBF8-465E-94CA-FF5BB422FB28}" srcOrd="1" destOrd="0" presId="urn:microsoft.com/office/officeart/2005/8/layout/target3"/>
    <dgm:cxn modelId="{76532576-00F2-4F89-9BF6-BE0BAFB25812}" type="presOf" srcId="{4226AF55-23EA-4EE8-8E30-407005848227}" destId="{3D2CA6F1-AD6E-4270-8DDB-4F9352946EB8}" srcOrd="0" destOrd="0" presId="urn:microsoft.com/office/officeart/2005/8/layout/target3"/>
    <dgm:cxn modelId="{FA7B4A15-76EB-42D1-8D5A-11FAF5B3B925}" type="presParOf" srcId="{3D2CA6F1-AD6E-4270-8DDB-4F9352946EB8}" destId="{F8FCC032-94FF-4770-A6DE-0724B6EFF102}" srcOrd="0" destOrd="0" presId="urn:microsoft.com/office/officeart/2005/8/layout/target3"/>
    <dgm:cxn modelId="{AD1778D4-E9B4-49D1-8B9A-BD5CBFD58157}" type="presParOf" srcId="{3D2CA6F1-AD6E-4270-8DDB-4F9352946EB8}" destId="{47530C6B-B73D-4CFB-83D6-8F2D768B8B3A}" srcOrd="1" destOrd="0" presId="urn:microsoft.com/office/officeart/2005/8/layout/target3"/>
    <dgm:cxn modelId="{41A8F3D0-C205-46DA-B3C5-ABE9D94090A5}" type="presParOf" srcId="{3D2CA6F1-AD6E-4270-8DDB-4F9352946EB8}" destId="{EAF5F103-F5D0-4C03-8C15-0E529C859CA2}" srcOrd="2" destOrd="0" presId="urn:microsoft.com/office/officeart/2005/8/layout/target3"/>
    <dgm:cxn modelId="{A84CE8A3-685D-41B3-80C1-129713024405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Планируемые изменения в сети образовательных учреждений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E70936FB-33E4-45F5-9D0C-2BF2503DFA9B}" type="presOf" srcId="{4226AF55-23EA-4EE8-8E30-407005848227}" destId="{3D2CA6F1-AD6E-4270-8DDB-4F9352946EB8}" srcOrd="0" destOrd="0" presId="urn:microsoft.com/office/officeart/2005/8/layout/target3"/>
    <dgm:cxn modelId="{C7857DE3-B2B9-4AE2-8013-659467DB907C}" type="presOf" srcId="{A1C5E400-2EE0-4BAC-BDB5-CDB91C92629E}" destId="{EAF5F103-F5D0-4C03-8C15-0E529C859CA2}" srcOrd="0" destOrd="0" presId="urn:microsoft.com/office/officeart/2005/8/layout/target3"/>
    <dgm:cxn modelId="{6D28D2CD-5F1B-46E8-A3E1-7639DFE0BCF1}" type="presOf" srcId="{A1C5E400-2EE0-4BAC-BDB5-CDB91C92629E}" destId="{C695E546-EBF8-465E-94CA-FF5BB422FB28}" srcOrd="1" destOrd="0" presId="urn:microsoft.com/office/officeart/2005/8/layout/target3"/>
    <dgm:cxn modelId="{C90DA736-E02D-4132-B35F-C998FD7BFABD}" type="presParOf" srcId="{3D2CA6F1-AD6E-4270-8DDB-4F9352946EB8}" destId="{F8FCC032-94FF-4770-A6DE-0724B6EFF102}" srcOrd="0" destOrd="0" presId="urn:microsoft.com/office/officeart/2005/8/layout/target3"/>
    <dgm:cxn modelId="{A390E87A-D79C-4E3F-922A-B59588C8C670}" type="presParOf" srcId="{3D2CA6F1-AD6E-4270-8DDB-4F9352946EB8}" destId="{47530C6B-B73D-4CFB-83D6-8F2D768B8B3A}" srcOrd="1" destOrd="0" presId="urn:microsoft.com/office/officeart/2005/8/layout/target3"/>
    <dgm:cxn modelId="{B021F474-2DFA-4E6A-B983-FD4B6A3AB433}" type="presParOf" srcId="{3D2CA6F1-AD6E-4270-8DDB-4F9352946EB8}" destId="{EAF5F103-F5D0-4C03-8C15-0E529C859CA2}" srcOrd="2" destOrd="0" presId="urn:microsoft.com/office/officeart/2005/8/layout/target3"/>
    <dgm:cxn modelId="{39AA033F-BD0C-4C2A-868B-D74693BE029C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Отдельные мероприятий в области образования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780A0-0217-4F45-B30C-9C440E3888E7}" type="presOf" srcId="{A1C5E400-2EE0-4BAC-BDB5-CDB91C92629E}" destId="{EAF5F103-F5D0-4C03-8C15-0E529C859CA2}" srcOrd="0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E59A7E42-4779-4FB8-A108-4366307D3112}" type="presOf" srcId="{A1C5E400-2EE0-4BAC-BDB5-CDB91C92629E}" destId="{C695E546-EBF8-465E-94CA-FF5BB422FB28}" srcOrd="1" destOrd="0" presId="urn:microsoft.com/office/officeart/2005/8/layout/target3"/>
    <dgm:cxn modelId="{50E189E8-2D2F-4368-9412-2E612EA2F9E6}" type="presOf" srcId="{4226AF55-23EA-4EE8-8E30-407005848227}" destId="{3D2CA6F1-AD6E-4270-8DDB-4F9352946EB8}" srcOrd="0" destOrd="0" presId="urn:microsoft.com/office/officeart/2005/8/layout/target3"/>
    <dgm:cxn modelId="{75E537B5-F0BD-4959-9116-F164580C3957}" type="presParOf" srcId="{3D2CA6F1-AD6E-4270-8DDB-4F9352946EB8}" destId="{F8FCC032-94FF-4770-A6DE-0724B6EFF102}" srcOrd="0" destOrd="0" presId="urn:microsoft.com/office/officeart/2005/8/layout/target3"/>
    <dgm:cxn modelId="{ACB634A3-8471-4F26-8C37-2D4E4E0C3F4C}" type="presParOf" srcId="{3D2CA6F1-AD6E-4270-8DDB-4F9352946EB8}" destId="{47530C6B-B73D-4CFB-83D6-8F2D768B8B3A}" srcOrd="1" destOrd="0" presId="urn:microsoft.com/office/officeart/2005/8/layout/target3"/>
    <dgm:cxn modelId="{73836213-9859-4087-9E9C-0CBC130F8013}" type="presParOf" srcId="{3D2CA6F1-AD6E-4270-8DDB-4F9352946EB8}" destId="{EAF5F103-F5D0-4C03-8C15-0E529C859CA2}" srcOrd="2" destOrd="0" presId="urn:microsoft.com/office/officeart/2005/8/layout/target3"/>
    <dgm:cxn modelId="{9C4B10F3-F0C0-4257-9A35-8A0E2269F6F0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Мероприятия в области транспортной доступности для населения 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370" custLinFactNeighborY="33289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0E475-64D8-49FD-A189-6BB97961C16D}" type="presOf" srcId="{4226AF55-23EA-4EE8-8E30-407005848227}" destId="{3D2CA6F1-AD6E-4270-8DDB-4F9352946EB8}" srcOrd="0" destOrd="0" presId="urn:microsoft.com/office/officeart/2005/8/layout/target3"/>
    <dgm:cxn modelId="{F0250513-B063-4700-878F-B42CF6A3AE64}" type="presOf" srcId="{A1C5E400-2EE0-4BAC-BDB5-CDB91C92629E}" destId="{C695E546-EBF8-465E-94CA-FF5BB422FB28}" srcOrd="1" destOrd="0" presId="urn:microsoft.com/office/officeart/2005/8/layout/target3"/>
    <dgm:cxn modelId="{6CA2E372-3F34-42FD-9EBF-696C647DE024}" type="presOf" srcId="{A1C5E400-2EE0-4BAC-BDB5-CDB91C92629E}" destId="{EAF5F103-F5D0-4C03-8C15-0E529C859CA2}" srcOrd="0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347FEB55-67C7-4594-9EB5-880A777E2A45}" type="presParOf" srcId="{3D2CA6F1-AD6E-4270-8DDB-4F9352946EB8}" destId="{F8FCC032-94FF-4770-A6DE-0724B6EFF102}" srcOrd="0" destOrd="0" presId="urn:microsoft.com/office/officeart/2005/8/layout/target3"/>
    <dgm:cxn modelId="{03C67B56-EAF3-4543-B623-A6D3D8678531}" type="presParOf" srcId="{3D2CA6F1-AD6E-4270-8DDB-4F9352946EB8}" destId="{47530C6B-B73D-4CFB-83D6-8F2D768B8B3A}" srcOrd="1" destOrd="0" presId="urn:microsoft.com/office/officeart/2005/8/layout/target3"/>
    <dgm:cxn modelId="{8826BAF1-5F8A-4065-8FB4-30BE9DF8B78A}" type="presParOf" srcId="{3D2CA6F1-AD6E-4270-8DDB-4F9352946EB8}" destId="{EAF5F103-F5D0-4C03-8C15-0E529C859CA2}" srcOrd="2" destOrd="0" presId="urn:microsoft.com/office/officeart/2005/8/layout/target3"/>
    <dgm:cxn modelId="{D13DBF77-E9E9-462E-9730-9093C9A8F22B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68A3799-1D59-4DC2-BBCB-7097DF20073B}" type="doc">
      <dgm:prSet loTypeId="urn:microsoft.com/office/officeart/2005/8/layout/hList7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712090-08FE-457D-BCF9-9F77A128DE1B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</a:rPr>
            <a:t>Водный транспорт </a:t>
          </a:r>
        </a:p>
        <a:p>
          <a:pPr rtl="0"/>
          <a:r>
            <a:rPr lang="ru-RU" sz="2000" b="1" dirty="0" smtClean="0">
              <a:solidFill>
                <a:srgbClr val="002060"/>
              </a:solidFill>
            </a:rPr>
            <a:t>31,63 млн. руб.</a:t>
          </a:r>
          <a:endParaRPr lang="ru-RU" sz="2000" dirty="0">
            <a:solidFill>
              <a:srgbClr val="002060"/>
            </a:solidFill>
          </a:endParaRPr>
        </a:p>
      </dgm:t>
    </dgm:pt>
    <dgm:pt modelId="{3F81EF06-E9DF-47D7-ACF4-22B7AC534794}" type="parTrans" cxnId="{344546DB-FF43-4F73-85E1-F0091A05F8C8}">
      <dgm:prSet/>
      <dgm:spPr/>
      <dgm:t>
        <a:bodyPr/>
        <a:lstStyle/>
        <a:p>
          <a:endParaRPr lang="ru-RU" sz="1800"/>
        </a:p>
      </dgm:t>
    </dgm:pt>
    <dgm:pt modelId="{378A34F9-6B3D-44D8-9D7B-4D8D32584EB1}" type="sibTrans" cxnId="{344546DB-FF43-4F73-85E1-F0091A05F8C8}">
      <dgm:prSet/>
      <dgm:spPr/>
      <dgm:t>
        <a:bodyPr/>
        <a:lstStyle/>
        <a:p>
          <a:endParaRPr lang="ru-RU" sz="1800"/>
        </a:p>
      </dgm:t>
    </dgm:pt>
    <dgm:pt modelId="{2D66879C-A928-4EEA-9545-018D7314BAF3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</a:rPr>
            <a:t>Воздушный </a:t>
          </a:r>
          <a:r>
            <a:rPr lang="ru-RU" sz="1800" b="1" dirty="0" smtClean="0">
              <a:solidFill>
                <a:srgbClr val="002060"/>
              </a:solidFill>
            </a:rPr>
            <a:t>транспорт</a:t>
          </a:r>
        </a:p>
        <a:p>
          <a:pPr rtl="0"/>
          <a:r>
            <a:rPr lang="ru-RU" sz="2000" b="1" dirty="0" smtClean="0">
              <a:solidFill>
                <a:srgbClr val="002060"/>
              </a:solidFill>
            </a:rPr>
            <a:t> 91,3 млн. руб.</a:t>
          </a:r>
          <a:endParaRPr lang="ru-RU" sz="2000" b="1" dirty="0">
            <a:solidFill>
              <a:srgbClr val="002060"/>
            </a:solidFill>
          </a:endParaRPr>
        </a:p>
      </dgm:t>
    </dgm:pt>
    <dgm:pt modelId="{873990BD-7161-4245-9A19-E1F9C94BFB21}" type="sibTrans" cxnId="{46741EA6-DBA2-454A-9545-2D6C90344BD6}">
      <dgm:prSet/>
      <dgm:spPr/>
      <dgm:t>
        <a:bodyPr/>
        <a:lstStyle/>
        <a:p>
          <a:endParaRPr lang="ru-RU" sz="1800"/>
        </a:p>
      </dgm:t>
    </dgm:pt>
    <dgm:pt modelId="{4C963455-1A65-4D7D-92DE-71CC8A1294AD}" type="parTrans" cxnId="{46741EA6-DBA2-454A-9545-2D6C90344BD6}">
      <dgm:prSet/>
      <dgm:spPr/>
      <dgm:t>
        <a:bodyPr/>
        <a:lstStyle/>
        <a:p>
          <a:endParaRPr lang="ru-RU" sz="1800"/>
        </a:p>
      </dgm:t>
    </dgm:pt>
    <dgm:pt modelId="{232EF9FA-9F04-4A76-8B40-2CE473C87D28}" type="pres">
      <dgm:prSet presAssocID="{968A3799-1D59-4DC2-BBCB-7097DF2007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E92AA-0C52-4ED8-8009-517DD364CE4E}" type="pres">
      <dgm:prSet presAssocID="{968A3799-1D59-4DC2-BBCB-7097DF20073B}" presName="fgShape" presStyleLbl="fgShp" presStyleIdx="0" presStyleCnt="1" custScaleX="14133" custLinFactNeighborX="1087" custLinFactNeighborY="-17683"/>
      <dgm:spPr/>
    </dgm:pt>
    <dgm:pt modelId="{07300D21-ED00-4BE7-A7FF-8440417878DB}" type="pres">
      <dgm:prSet presAssocID="{968A3799-1D59-4DC2-BBCB-7097DF20073B}" presName="linComp" presStyleCnt="0"/>
      <dgm:spPr/>
    </dgm:pt>
    <dgm:pt modelId="{F50B000A-09D3-4E23-8CAA-209046C5692D}" type="pres">
      <dgm:prSet presAssocID="{2D66879C-A928-4EEA-9545-018D7314BAF3}" presName="compNode" presStyleCnt="0"/>
      <dgm:spPr/>
    </dgm:pt>
    <dgm:pt modelId="{8BD9F383-00D0-4444-809D-0817BD204AEC}" type="pres">
      <dgm:prSet presAssocID="{2D66879C-A928-4EEA-9545-018D7314BAF3}" presName="bkgdShape" presStyleLbl="node1" presStyleIdx="0" presStyleCnt="2" custScaleX="72387" custScaleY="15426" custLinFactNeighborX="-6433" custLinFactNeighborY="-22311"/>
      <dgm:spPr/>
      <dgm:t>
        <a:bodyPr/>
        <a:lstStyle/>
        <a:p>
          <a:endParaRPr lang="ru-RU"/>
        </a:p>
      </dgm:t>
    </dgm:pt>
    <dgm:pt modelId="{4218F1A5-2498-46F7-86A9-51F345E9496E}" type="pres">
      <dgm:prSet presAssocID="{2D66879C-A928-4EEA-9545-018D7314BAF3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4DBA6-523E-433D-B7E6-A0F2D553AE74}" type="pres">
      <dgm:prSet presAssocID="{2D66879C-A928-4EEA-9545-018D7314BAF3}" presName="invisiNode" presStyleLbl="node1" presStyleIdx="0" presStyleCnt="2"/>
      <dgm:spPr/>
    </dgm:pt>
    <dgm:pt modelId="{46B775F8-DCDE-48A6-ADF3-CF177ACF0E59}" type="pres">
      <dgm:prSet presAssocID="{2D66879C-A928-4EEA-9545-018D7314BAF3}" presName="imagNode" presStyleLbl="fgImgPlace1" presStyleIdx="0" presStyleCnt="2" custScaleX="146189" custScaleY="138092" custLinFactY="15639" custLinFactNeighborX="-17365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D21D880-3083-4DF8-8065-069E9791427D}" type="pres">
      <dgm:prSet presAssocID="{873990BD-7161-4245-9A19-E1F9C94BFB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E53E490-0503-432A-A21E-96F8CD1FF550}" type="pres">
      <dgm:prSet presAssocID="{B3712090-08FE-457D-BCF9-9F77A128DE1B}" presName="compNode" presStyleCnt="0"/>
      <dgm:spPr/>
    </dgm:pt>
    <dgm:pt modelId="{1F0F85FE-5A4A-4A01-ABE6-F5290872135C}" type="pres">
      <dgm:prSet presAssocID="{B3712090-08FE-457D-BCF9-9F77A128DE1B}" presName="bkgdShape" presStyleLbl="node1" presStyleIdx="1" presStyleCnt="2" custScaleX="67285" custScaleY="15574" custLinFactNeighborX="3797" custLinFactNeighborY="-22029"/>
      <dgm:spPr/>
      <dgm:t>
        <a:bodyPr/>
        <a:lstStyle/>
        <a:p>
          <a:endParaRPr lang="ru-RU"/>
        </a:p>
      </dgm:t>
    </dgm:pt>
    <dgm:pt modelId="{AD02D2CB-05D8-4D23-804A-D999286E5268}" type="pres">
      <dgm:prSet presAssocID="{B3712090-08FE-457D-BCF9-9F77A128DE1B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9031F-1D79-41BC-A0DD-ECD8CD307152}" type="pres">
      <dgm:prSet presAssocID="{B3712090-08FE-457D-BCF9-9F77A128DE1B}" presName="invisiNode" presStyleLbl="node1" presStyleIdx="1" presStyleCnt="2"/>
      <dgm:spPr/>
    </dgm:pt>
    <dgm:pt modelId="{033D482B-8FC5-43A9-8724-94951BEACC80}" type="pres">
      <dgm:prSet presAssocID="{B3712090-08FE-457D-BCF9-9F77A128DE1B}" presName="imagNode" presStyleLbl="fgImgPlace1" presStyleIdx="1" presStyleCnt="2" custScaleX="143193" custScaleY="135651" custLinFactY="16608" custLinFactNeighborX="2438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08B0BD7-1577-4E90-9655-07036808B3F1}" type="presOf" srcId="{2D66879C-A928-4EEA-9545-018D7314BAF3}" destId="{8BD9F383-00D0-4444-809D-0817BD204AEC}" srcOrd="0" destOrd="0" presId="urn:microsoft.com/office/officeart/2005/8/layout/hList7#1"/>
    <dgm:cxn modelId="{3A165A70-DBA2-4718-B8CF-B16D2AC915E8}" type="presOf" srcId="{B3712090-08FE-457D-BCF9-9F77A128DE1B}" destId="{1F0F85FE-5A4A-4A01-ABE6-F5290872135C}" srcOrd="0" destOrd="0" presId="urn:microsoft.com/office/officeart/2005/8/layout/hList7#1"/>
    <dgm:cxn modelId="{A1A9B179-CC9A-43FA-9298-FA639E7C317E}" type="presOf" srcId="{873990BD-7161-4245-9A19-E1F9C94BFB21}" destId="{ED21D880-3083-4DF8-8065-069E9791427D}" srcOrd="0" destOrd="0" presId="urn:microsoft.com/office/officeart/2005/8/layout/hList7#1"/>
    <dgm:cxn modelId="{4056F443-5AA5-4BB7-9CD2-50F78955A7D2}" type="presOf" srcId="{968A3799-1D59-4DC2-BBCB-7097DF20073B}" destId="{232EF9FA-9F04-4A76-8B40-2CE473C87D28}" srcOrd="0" destOrd="0" presId="urn:microsoft.com/office/officeart/2005/8/layout/hList7#1"/>
    <dgm:cxn modelId="{46741EA6-DBA2-454A-9545-2D6C90344BD6}" srcId="{968A3799-1D59-4DC2-BBCB-7097DF20073B}" destId="{2D66879C-A928-4EEA-9545-018D7314BAF3}" srcOrd="0" destOrd="0" parTransId="{4C963455-1A65-4D7D-92DE-71CC8A1294AD}" sibTransId="{873990BD-7161-4245-9A19-E1F9C94BFB21}"/>
    <dgm:cxn modelId="{344546DB-FF43-4F73-85E1-F0091A05F8C8}" srcId="{968A3799-1D59-4DC2-BBCB-7097DF20073B}" destId="{B3712090-08FE-457D-BCF9-9F77A128DE1B}" srcOrd="1" destOrd="0" parTransId="{3F81EF06-E9DF-47D7-ACF4-22B7AC534794}" sibTransId="{378A34F9-6B3D-44D8-9D7B-4D8D32584EB1}"/>
    <dgm:cxn modelId="{ECA7DC0E-8325-4A61-ADBC-86D700882C27}" type="presOf" srcId="{B3712090-08FE-457D-BCF9-9F77A128DE1B}" destId="{AD02D2CB-05D8-4D23-804A-D999286E5268}" srcOrd="1" destOrd="0" presId="urn:microsoft.com/office/officeart/2005/8/layout/hList7#1"/>
    <dgm:cxn modelId="{82EC0409-9237-47D2-BD49-0613ABCB6883}" type="presOf" srcId="{2D66879C-A928-4EEA-9545-018D7314BAF3}" destId="{4218F1A5-2498-46F7-86A9-51F345E9496E}" srcOrd="1" destOrd="0" presId="urn:microsoft.com/office/officeart/2005/8/layout/hList7#1"/>
    <dgm:cxn modelId="{DCAEBBA9-1824-4C58-8A16-64C6F154475D}" type="presParOf" srcId="{232EF9FA-9F04-4A76-8B40-2CE473C87D28}" destId="{3DEE92AA-0C52-4ED8-8009-517DD364CE4E}" srcOrd="0" destOrd="0" presId="urn:microsoft.com/office/officeart/2005/8/layout/hList7#1"/>
    <dgm:cxn modelId="{308E4DBC-5C4D-479F-A95B-CFC1FC668FB5}" type="presParOf" srcId="{232EF9FA-9F04-4A76-8B40-2CE473C87D28}" destId="{07300D21-ED00-4BE7-A7FF-8440417878DB}" srcOrd="1" destOrd="0" presId="urn:microsoft.com/office/officeart/2005/8/layout/hList7#1"/>
    <dgm:cxn modelId="{A476754F-0634-4017-BD06-800B2DEEF5D4}" type="presParOf" srcId="{07300D21-ED00-4BE7-A7FF-8440417878DB}" destId="{F50B000A-09D3-4E23-8CAA-209046C5692D}" srcOrd="0" destOrd="0" presId="urn:microsoft.com/office/officeart/2005/8/layout/hList7#1"/>
    <dgm:cxn modelId="{E5684FF1-E0B9-4E55-8D81-899FCCCDF4C0}" type="presParOf" srcId="{F50B000A-09D3-4E23-8CAA-209046C5692D}" destId="{8BD9F383-00D0-4444-809D-0817BD204AEC}" srcOrd="0" destOrd="0" presId="urn:microsoft.com/office/officeart/2005/8/layout/hList7#1"/>
    <dgm:cxn modelId="{63F517D7-A33D-4EE5-9A7B-6CBF22A4E92A}" type="presParOf" srcId="{F50B000A-09D3-4E23-8CAA-209046C5692D}" destId="{4218F1A5-2498-46F7-86A9-51F345E9496E}" srcOrd="1" destOrd="0" presId="urn:microsoft.com/office/officeart/2005/8/layout/hList7#1"/>
    <dgm:cxn modelId="{0AB6B83E-7CFA-4CB2-80A4-C5D5EF2AF64A}" type="presParOf" srcId="{F50B000A-09D3-4E23-8CAA-209046C5692D}" destId="{6E04DBA6-523E-433D-B7E6-A0F2D553AE74}" srcOrd="2" destOrd="0" presId="urn:microsoft.com/office/officeart/2005/8/layout/hList7#1"/>
    <dgm:cxn modelId="{D1D527D7-6A77-47B1-BF8D-44770A376213}" type="presParOf" srcId="{F50B000A-09D3-4E23-8CAA-209046C5692D}" destId="{46B775F8-DCDE-48A6-ADF3-CF177ACF0E59}" srcOrd="3" destOrd="0" presId="urn:microsoft.com/office/officeart/2005/8/layout/hList7#1"/>
    <dgm:cxn modelId="{15753A98-2BD0-439D-94D8-935059275C77}" type="presParOf" srcId="{07300D21-ED00-4BE7-A7FF-8440417878DB}" destId="{ED21D880-3083-4DF8-8065-069E9791427D}" srcOrd="1" destOrd="0" presId="urn:microsoft.com/office/officeart/2005/8/layout/hList7#1"/>
    <dgm:cxn modelId="{6672D424-FBAD-4BA9-AD16-AB4100FEAAB8}" type="presParOf" srcId="{07300D21-ED00-4BE7-A7FF-8440417878DB}" destId="{FE53E490-0503-432A-A21E-96F8CD1FF550}" srcOrd="2" destOrd="0" presId="urn:microsoft.com/office/officeart/2005/8/layout/hList7#1"/>
    <dgm:cxn modelId="{D7FAFD41-18AD-4ACD-AC96-7F16CB75BF51}" type="presParOf" srcId="{FE53E490-0503-432A-A21E-96F8CD1FF550}" destId="{1F0F85FE-5A4A-4A01-ABE6-F5290872135C}" srcOrd="0" destOrd="0" presId="urn:microsoft.com/office/officeart/2005/8/layout/hList7#1"/>
    <dgm:cxn modelId="{4604669E-576B-4FE0-8A9E-EC822FBC472D}" type="presParOf" srcId="{FE53E490-0503-432A-A21E-96F8CD1FF550}" destId="{AD02D2CB-05D8-4D23-804A-D999286E5268}" srcOrd="1" destOrd="0" presId="urn:microsoft.com/office/officeart/2005/8/layout/hList7#1"/>
    <dgm:cxn modelId="{FDE68DA8-9F2C-4920-9860-30B33E89EB10}" type="presParOf" srcId="{FE53E490-0503-432A-A21E-96F8CD1FF550}" destId="{1B59031F-1D79-41BC-A0DD-ECD8CD307152}" srcOrd="2" destOrd="0" presId="urn:microsoft.com/office/officeart/2005/8/layout/hList7#1"/>
    <dgm:cxn modelId="{1AD20741-B152-4029-9E82-E20274252550}" type="presParOf" srcId="{FE53E490-0503-432A-A21E-96F8CD1FF550}" destId="{033D482B-8FC5-43A9-8724-94951BEACC80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Дорожный фонд ТДНМР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DFF2E-C00D-43D2-B54E-2AFDD8262FB2}" type="presOf" srcId="{A1C5E400-2EE0-4BAC-BDB5-CDB91C92629E}" destId="{EAF5F103-F5D0-4C03-8C15-0E529C859CA2}" srcOrd="0" destOrd="0" presId="urn:microsoft.com/office/officeart/2005/8/layout/target3"/>
    <dgm:cxn modelId="{D76AB7C2-BAE6-445A-91ED-A681F0AD5295}" type="presOf" srcId="{A1C5E400-2EE0-4BAC-BDB5-CDB91C92629E}" destId="{C695E546-EBF8-465E-94CA-FF5BB422FB28}" srcOrd="1" destOrd="0" presId="urn:microsoft.com/office/officeart/2005/8/layout/target3"/>
    <dgm:cxn modelId="{FA26C7AF-FCF2-4684-8C36-DF1E1512A269}" type="presOf" srcId="{4226AF55-23EA-4EE8-8E30-407005848227}" destId="{3D2CA6F1-AD6E-4270-8DDB-4F9352946EB8}" srcOrd="0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6FC71DFD-4355-44B2-94C0-A1CF519576DA}" type="presParOf" srcId="{3D2CA6F1-AD6E-4270-8DDB-4F9352946EB8}" destId="{F8FCC032-94FF-4770-A6DE-0724B6EFF102}" srcOrd="0" destOrd="0" presId="urn:microsoft.com/office/officeart/2005/8/layout/target3"/>
    <dgm:cxn modelId="{71FD45D0-6CD0-4C6F-83DB-D2E519FCB4DC}" type="presParOf" srcId="{3D2CA6F1-AD6E-4270-8DDB-4F9352946EB8}" destId="{47530C6B-B73D-4CFB-83D6-8F2D768B8B3A}" srcOrd="1" destOrd="0" presId="urn:microsoft.com/office/officeart/2005/8/layout/target3"/>
    <dgm:cxn modelId="{D4242C4F-816E-4B77-A966-05E54E691CCD}" type="presParOf" srcId="{3D2CA6F1-AD6E-4270-8DDB-4F9352946EB8}" destId="{EAF5F103-F5D0-4C03-8C15-0E529C859CA2}" srcOrd="2" destOrd="0" presId="urn:microsoft.com/office/officeart/2005/8/layout/target3"/>
    <dgm:cxn modelId="{40A7A11E-5719-44A9-BD5A-446D26142EF0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Расходы в области создания условий для сохранения традиционного образа жизни коренных малочисленных народов Таймыра на 2015-2017 годы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2" custLinFactNeighborY="-114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EB90D-1171-400B-B2EA-9B8C5CCCD5F4}" type="presOf" srcId="{4226AF55-23EA-4EE8-8E30-407005848227}" destId="{3D2CA6F1-AD6E-4270-8DDB-4F9352946EB8}" srcOrd="0" destOrd="0" presId="urn:microsoft.com/office/officeart/2005/8/layout/target3"/>
    <dgm:cxn modelId="{C5F16DFF-B74A-4970-A55B-D325B8FBC46A}" type="presOf" srcId="{A1C5E400-2EE0-4BAC-BDB5-CDB91C92629E}" destId="{C695E546-EBF8-465E-94CA-FF5BB422FB28}" srcOrd="1" destOrd="0" presId="urn:microsoft.com/office/officeart/2005/8/layout/target3"/>
    <dgm:cxn modelId="{5D6BFEDE-F71E-47B6-9AED-E60F9E9E633E}" type="presOf" srcId="{A1C5E400-2EE0-4BAC-BDB5-CDB91C92629E}" destId="{EAF5F103-F5D0-4C03-8C15-0E529C859CA2}" srcOrd="0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41B9172B-94CB-47EC-9BA9-A9BC44AD1E95}" type="presParOf" srcId="{3D2CA6F1-AD6E-4270-8DDB-4F9352946EB8}" destId="{F8FCC032-94FF-4770-A6DE-0724B6EFF102}" srcOrd="0" destOrd="0" presId="urn:microsoft.com/office/officeart/2005/8/layout/target3"/>
    <dgm:cxn modelId="{C3A80F22-3AEB-4F8E-BED5-45BD86D058D8}" type="presParOf" srcId="{3D2CA6F1-AD6E-4270-8DDB-4F9352946EB8}" destId="{47530C6B-B73D-4CFB-83D6-8F2D768B8B3A}" srcOrd="1" destOrd="0" presId="urn:microsoft.com/office/officeart/2005/8/layout/target3"/>
    <dgm:cxn modelId="{4F7556AE-0BB3-4207-B010-4D35AD6399B5}" type="presParOf" srcId="{3D2CA6F1-AD6E-4270-8DDB-4F9352946EB8}" destId="{EAF5F103-F5D0-4C03-8C15-0E529C859CA2}" srcOrd="2" destOrd="0" presId="urn:microsoft.com/office/officeart/2005/8/layout/target3"/>
    <dgm:cxn modelId="{E3CB7BC2-684E-43E0-8F8D-F82A86EB3EB5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МАУ «Центр развития зимних видов спорта»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ScaleY="100000" custLinFactNeighborX="-915" custLinFactNeighborY="-12589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6D17E9-6E57-411C-AF83-39FBD7028B97}" type="presOf" srcId="{A1C5E400-2EE0-4BAC-BDB5-CDB91C92629E}" destId="{EAF5F103-F5D0-4C03-8C15-0E529C859CA2}" srcOrd="0" destOrd="0" presId="urn:microsoft.com/office/officeart/2005/8/layout/target3"/>
    <dgm:cxn modelId="{80C60C7C-919E-43A1-99E9-F8300B23AFAD}" type="presOf" srcId="{4226AF55-23EA-4EE8-8E30-407005848227}" destId="{3D2CA6F1-AD6E-4270-8DDB-4F9352946EB8}" srcOrd="0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FE50D3E1-490B-4C57-BCF7-1FA95955B31D}" type="presOf" srcId="{A1C5E400-2EE0-4BAC-BDB5-CDB91C92629E}" destId="{C695E546-EBF8-465E-94CA-FF5BB422FB28}" srcOrd="1" destOrd="0" presId="urn:microsoft.com/office/officeart/2005/8/layout/target3"/>
    <dgm:cxn modelId="{578B32AA-FBF7-4DC4-BF37-27867313C403}" type="presParOf" srcId="{3D2CA6F1-AD6E-4270-8DDB-4F9352946EB8}" destId="{F8FCC032-94FF-4770-A6DE-0724B6EFF102}" srcOrd="0" destOrd="0" presId="urn:microsoft.com/office/officeart/2005/8/layout/target3"/>
    <dgm:cxn modelId="{F23EB7C7-D84D-485B-AB96-C06D64C83DA3}" type="presParOf" srcId="{3D2CA6F1-AD6E-4270-8DDB-4F9352946EB8}" destId="{47530C6B-B73D-4CFB-83D6-8F2D768B8B3A}" srcOrd="1" destOrd="0" presId="urn:microsoft.com/office/officeart/2005/8/layout/target3"/>
    <dgm:cxn modelId="{5A5E79CD-DF09-401F-890A-D3786A43CCB6}" type="presParOf" srcId="{3D2CA6F1-AD6E-4270-8DDB-4F9352946EB8}" destId="{EAF5F103-F5D0-4C03-8C15-0E529C859CA2}" srcOrd="2" destOrd="0" presId="urn:microsoft.com/office/officeart/2005/8/layout/target3"/>
    <dgm:cxn modelId="{FC671ED9-7B9F-4A34-9EFE-E2687B764E5D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6BD7870-9800-4414-9D2C-4B6F761E0F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2F72561-477A-49E0-8F84-5BFBD73215FA}">
      <dgm:prSet custT="1"/>
      <dgm:spPr/>
      <dgm:t>
        <a:bodyPr/>
        <a:lstStyle/>
        <a:p>
          <a:pPr rtl="0"/>
          <a:r>
            <a:rPr lang="ru-RU" sz="1600" b="1" dirty="0" smtClean="0"/>
            <a:t>Спортивный комплекс – ледовая  арена «Таймыр» с 2015 года будет осуществлять свою деятельность на полную мощность. </a:t>
          </a:r>
          <a:endParaRPr lang="ru-RU" sz="1600" dirty="0"/>
        </a:p>
      </dgm:t>
    </dgm:pt>
    <dgm:pt modelId="{1A145432-6B1A-40F1-BCD7-C21A9D6EB9AC}" type="parTrans" cxnId="{59242723-D56D-45B0-99D1-13AEE88A23C7}">
      <dgm:prSet/>
      <dgm:spPr/>
      <dgm:t>
        <a:bodyPr/>
        <a:lstStyle/>
        <a:p>
          <a:endParaRPr lang="ru-RU"/>
        </a:p>
      </dgm:t>
    </dgm:pt>
    <dgm:pt modelId="{0FBC2F4E-60E1-4090-A904-2ED946835EB5}" type="sibTrans" cxnId="{59242723-D56D-45B0-99D1-13AEE88A23C7}">
      <dgm:prSet/>
      <dgm:spPr/>
      <dgm:t>
        <a:bodyPr/>
        <a:lstStyle/>
        <a:p>
          <a:endParaRPr lang="ru-RU"/>
        </a:p>
      </dgm:t>
    </dgm:pt>
    <dgm:pt modelId="{579D47E0-F3F3-4044-9C4C-8158801064A3}" type="pres">
      <dgm:prSet presAssocID="{76BD7870-9800-4414-9D2C-4B6F761E0F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34EBD-82D4-40C7-9A5E-FE8AE2725D2C}" type="pres">
      <dgm:prSet presAssocID="{E2F72561-477A-49E0-8F84-5BFBD73215FA}" presName="parentText" presStyleLbl="node1" presStyleIdx="0" presStyleCnt="1" custLinFactNeighborX="759" custLinFactNeighborY="-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242723-D56D-45B0-99D1-13AEE88A23C7}" srcId="{76BD7870-9800-4414-9D2C-4B6F761E0FB0}" destId="{E2F72561-477A-49E0-8F84-5BFBD73215FA}" srcOrd="0" destOrd="0" parTransId="{1A145432-6B1A-40F1-BCD7-C21A9D6EB9AC}" sibTransId="{0FBC2F4E-60E1-4090-A904-2ED946835EB5}"/>
    <dgm:cxn modelId="{C52FC1EB-1C5C-4C51-BF26-81C10D6F95F4}" type="presOf" srcId="{E2F72561-477A-49E0-8F84-5BFBD73215FA}" destId="{B2434EBD-82D4-40C7-9A5E-FE8AE2725D2C}" srcOrd="0" destOrd="0" presId="urn:microsoft.com/office/officeart/2005/8/layout/vList2"/>
    <dgm:cxn modelId="{44E21C09-4BBA-4EA5-B0D1-55181B54A311}" type="presOf" srcId="{76BD7870-9800-4414-9D2C-4B6F761E0FB0}" destId="{579D47E0-F3F3-4044-9C4C-8158801064A3}" srcOrd="0" destOrd="0" presId="urn:microsoft.com/office/officeart/2005/8/layout/vList2"/>
    <dgm:cxn modelId="{A91E98CC-F007-476B-9F65-4BA8BDEC1FB1}" type="presParOf" srcId="{579D47E0-F3F3-4044-9C4C-8158801064A3}" destId="{B2434EBD-82D4-40C7-9A5E-FE8AE2725D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E93F66F-2941-41C0-A5C2-9931C11C4D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F68A80C-CE5B-4D0E-BA39-347D08A63403}">
      <dgm:prSet custT="1"/>
      <dgm:spPr/>
      <dgm:t>
        <a:bodyPr/>
        <a:lstStyle/>
        <a:p>
          <a:pPr rtl="0"/>
          <a:r>
            <a:rPr lang="ru-RU" sz="1600" dirty="0" smtClean="0"/>
            <a:t>Объем финансового обеспечения составит  49,9 млн. руб.</a:t>
          </a:r>
          <a:endParaRPr lang="ru-RU" sz="1600" dirty="0"/>
        </a:p>
      </dgm:t>
    </dgm:pt>
    <dgm:pt modelId="{A0417636-F395-4B8F-96FC-A6B0D625E2B6}" type="parTrans" cxnId="{08AF634A-80EA-470F-B3A9-190F35832D8D}">
      <dgm:prSet/>
      <dgm:spPr/>
      <dgm:t>
        <a:bodyPr/>
        <a:lstStyle/>
        <a:p>
          <a:endParaRPr lang="ru-RU" sz="1600"/>
        </a:p>
      </dgm:t>
    </dgm:pt>
    <dgm:pt modelId="{B7D89A1B-2A8E-48EF-8861-A7789AA0AB88}" type="sibTrans" cxnId="{08AF634A-80EA-470F-B3A9-190F35832D8D}">
      <dgm:prSet/>
      <dgm:spPr/>
      <dgm:t>
        <a:bodyPr/>
        <a:lstStyle/>
        <a:p>
          <a:endParaRPr lang="ru-RU" sz="1600"/>
        </a:p>
      </dgm:t>
    </dgm:pt>
    <dgm:pt modelId="{C0679163-C844-4D3A-99F3-2DEC51BE9802}">
      <dgm:prSet custT="1"/>
      <dgm:spPr/>
      <dgm:t>
        <a:bodyPr/>
        <a:lstStyle/>
        <a:p>
          <a:pPr rtl="0"/>
          <a:r>
            <a:rPr lang="ru-RU" sz="1600" dirty="0" smtClean="0"/>
            <a:t>Плановые доходы от платных услуг составят 3,6 млн. руб.</a:t>
          </a:r>
          <a:endParaRPr lang="ru-RU" sz="1600" dirty="0"/>
        </a:p>
      </dgm:t>
    </dgm:pt>
    <dgm:pt modelId="{4187F8BC-1670-4599-8804-F3791975D20A}" type="parTrans" cxnId="{AAE3A298-7A48-4C1F-A2B1-094B038F80E8}">
      <dgm:prSet/>
      <dgm:spPr/>
      <dgm:t>
        <a:bodyPr/>
        <a:lstStyle/>
        <a:p>
          <a:endParaRPr lang="ru-RU" sz="1600"/>
        </a:p>
      </dgm:t>
    </dgm:pt>
    <dgm:pt modelId="{44699B65-143B-412F-8ECA-234FD364C9BB}" type="sibTrans" cxnId="{AAE3A298-7A48-4C1F-A2B1-094B038F80E8}">
      <dgm:prSet/>
      <dgm:spPr/>
      <dgm:t>
        <a:bodyPr/>
        <a:lstStyle/>
        <a:p>
          <a:endParaRPr lang="ru-RU" sz="1600"/>
        </a:p>
      </dgm:t>
    </dgm:pt>
    <dgm:pt modelId="{9F1E3E83-4127-49D1-9EE1-387F16054FFF}">
      <dgm:prSet custT="1"/>
      <dgm:spPr/>
      <dgm:t>
        <a:bodyPr/>
        <a:lstStyle/>
        <a:p>
          <a:pPr rtl="0"/>
          <a:r>
            <a:rPr lang="ru-RU" sz="1600" dirty="0" smtClean="0"/>
            <a:t>Обеспечение занятостью до 60 человек</a:t>
          </a:r>
          <a:endParaRPr lang="ru-RU" sz="1600" dirty="0"/>
        </a:p>
      </dgm:t>
    </dgm:pt>
    <dgm:pt modelId="{C817D780-4E46-4F4D-A934-FC1BE509D3F5}" type="parTrans" cxnId="{76BDC2DF-3F11-470C-B5BA-1395B3AD9BD3}">
      <dgm:prSet/>
      <dgm:spPr/>
      <dgm:t>
        <a:bodyPr/>
        <a:lstStyle/>
        <a:p>
          <a:endParaRPr lang="ru-RU" sz="1600"/>
        </a:p>
      </dgm:t>
    </dgm:pt>
    <dgm:pt modelId="{89ADA4D5-2F26-4C55-BB08-848667EAEED2}" type="sibTrans" cxnId="{76BDC2DF-3F11-470C-B5BA-1395B3AD9BD3}">
      <dgm:prSet/>
      <dgm:spPr/>
      <dgm:t>
        <a:bodyPr/>
        <a:lstStyle/>
        <a:p>
          <a:endParaRPr lang="ru-RU" sz="1600"/>
        </a:p>
      </dgm:t>
    </dgm:pt>
    <dgm:pt modelId="{F80D6EEA-6403-4277-A129-6CED4B047A38}" type="pres">
      <dgm:prSet presAssocID="{2E93F66F-2941-41C0-A5C2-9931C11C4D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0A705-8B19-47A8-B6BF-5D67B7B483AE}" type="pres">
      <dgm:prSet presAssocID="{8F68A80C-CE5B-4D0E-BA39-347D08A6340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45981-46DE-43C1-A45A-B00C8E2F60A1}" type="pres">
      <dgm:prSet presAssocID="{B7D89A1B-2A8E-48EF-8861-A7789AA0AB88}" presName="spacer" presStyleCnt="0"/>
      <dgm:spPr/>
    </dgm:pt>
    <dgm:pt modelId="{ADF2AE3F-980A-431B-BFB7-C0EC71457D65}" type="pres">
      <dgm:prSet presAssocID="{C0679163-C844-4D3A-99F3-2DEC51BE98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9F094-F032-4908-AA02-5723A04D0F49}" type="pres">
      <dgm:prSet presAssocID="{44699B65-143B-412F-8ECA-234FD364C9BB}" presName="spacer" presStyleCnt="0"/>
      <dgm:spPr/>
    </dgm:pt>
    <dgm:pt modelId="{0D8819E4-CB20-4BC3-9522-2F8032168CF9}" type="pres">
      <dgm:prSet presAssocID="{9F1E3E83-4127-49D1-9EE1-387F16054FF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634A-80EA-470F-B3A9-190F35832D8D}" srcId="{2E93F66F-2941-41C0-A5C2-9931C11C4D0E}" destId="{8F68A80C-CE5B-4D0E-BA39-347D08A63403}" srcOrd="0" destOrd="0" parTransId="{A0417636-F395-4B8F-96FC-A6B0D625E2B6}" sibTransId="{B7D89A1B-2A8E-48EF-8861-A7789AA0AB88}"/>
    <dgm:cxn modelId="{AAE3A298-7A48-4C1F-A2B1-094B038F80E8}" srcId="{2E93F66F-2941-41C0-A5C2-9931C11C4D0E}" destId="{C0679163-C844-4D3A-99F3-2DEC51BE9802}" srcOrd="1" destOrd="0" parTransId="{4187F8BC-1670-4599-8804-F3791975D20A}" sibTransId="{44699B65-143B-412F-8ECA-234FD364C9BB}"/>
    <dgm:cxn modelId="{14E38638-E01E-4B47-8436-0202189A02D9}" type="presOf" srcId="{C0679163-C844-4D3A-99F3-2DEC51BE9802}" destId="{ADF2AE3F-980A-431B-BFB7-C0EC71457D65}" srcOrd="0" destOrd="0" presId="urn:microsoft.com/office/officeart/2005/8/layout/vList2"/>
    <dgm:cxn modelId="{F8027393-DD1F-445D-BD57-D1D27C1E7785}" type="presOf" srcId="{8F68A80C-CE5B-4D0E-BA39-347D08A63403}" destId="{7440A705-8B19-47A8-B6BF-5D67B7B483AE}" srcOrd="0" destOrd="0" presId="urn:microsoft.com/office/officeart/2005/8/layout/vList2"/>
    <dgm:cxn modelId="{76BDC2DF-3F11-470C-B5BA-1395B3AD9BD3}" srcId="{2E93F66F-2941-41C0-A5C2-9931C11C4D0E}" destId="{9F1E3E83-4127-49D1-9EE1-387F16054FFF}" srcOrd="2" destOrd="0" parTransId="{C817D780-4E46-4F4D-A934-FC1BE509D3F5}" sibTransId="{89ADA4D5-2F26-4C55-BB08-848667EAEED2}"/>
    <dgm:cxn modelId="{EC466C49-860C-48A6-8815-57080363B0E0}" type="presOf" srcId="{2E93F66F-2941-41C0-A5C2-9931C11C4D0E}" destId="{F80D6EEA-6403-4277-A129-6CED4B047A38}" srcOrd="0" destOrd="0" presId="urn:microsoft.com/office/officeart/2005/8/layout/vList2"/>
    <dgm:cxn modelId="{923E4F00-190B-43AA-B24B-76D4E082A055}" type="presOf" srcId="{9F1E3E83-4127-49D1-9EE1-387F16054FFF}" destId="{0D8819E4-CB20-4BC3-9522-2F8032168CF9}" srcOrd="0" destOrd="0" presId="urn:microsoft.com/office/officeart/2005/8/layout/vList2"/>
    <dgm:cxn modelId="{02C67CCE-FFA3-46A5-8564-5B9A8695C493}" type="presParOf" srcId="{F80D6EEA-6403-4277-A129-6CED4B047A38}" destId="{7440A705-8B19-47A8-B6BF-5D67B7B483AE}" srcOrd="0" destOrd="0" presId="urn:microsoft.com/office/officeart/2005/8/layout/vList2"/>
    <dgm:cxn modelId="{AA529F24-9C32-46C0-BA38-51EC595862DC}" type="presParOf" srcId="{F80D6EEA-6403-4277-A129-6CED4B047A38}" destId="{55645981-46DE-43C1-A45A-B00C8E2F60A1}" srcOrd="1" destOrd="0" presId="urn:microsoft.com/office/officeart/2005/8/layout/vList2"/>
    <dgm:cxn modelId="{0EDBADFB-52A0-4164-9743-D2764B3D99C1}" type="presParOf" srcId="{F80D6EEA-6403-4277-A129-6CED4B047A38}" destId="{ADF2AE3F-980A-431B-BFB7-C0EC71457D65}" srcOrd="2" destOrd="0" presId="urn:microsoft.com/office/officeart/2005/8/layout/vList2"/>
    <dgm:cxn modelId="{102DDBED-CEA9-4E9E-B06E-61D0E64536AD}" type="presParOf" srcId="{F80D6EEA-6403-4277-A129-6CED4B047A38}" destId="{43D9F094-F032-4908-AA02-5723A04D0F49}" srcOrd="3" destOrd="0" presId="urn:microsoft.com/office/officeart/2005/8/layout/vList2"/>
    <dgm:cxn modelId="{61998622-3702-4F04-A717-A78EB2148015}" type="presParOf" srcId="{F80D6EEA-6403-4277-A129-6CED4B047A38}" destId="{0D8819E4-CB20-4BC3-9522-2F8032168C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Задачи и цели налоговой политики на 2015-2017 годы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B327D-BC6E-43B3-80F0-D074D2D6B1D1}" type="presOf" srcId="{A1C5E400-2EE0-4BAC-BDB5-CDB91C92629E}" destId="{C695E546-EBF8-465E-94CA-FF5BB422FB28}" srcOrd="1" destOrd="0" presId="urn:microsoft.com/office/officeart/2005/8/layout/target3"/>
    <dgm:cxn modelId="{D4624218-E066-4BFA-BE4B-05D5075FDC85}" type="presOf" srcId="{4226AF55-23EA-4EE8-8E30-407005848227}" destId="{3D2CA6F1-AD6E-4270-8DDB-4F9352946EB8}" srcOrd="0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91AC74E5-5E5A-4F46-8FA1-E887F4A85A05}" type="presOf" srcId="{A1C5E400-2EE0-4BAC-BDB5-CDB91C92629E}" destId="{EAF5F103-F5D0-4C03-8C15-0E529C859CA2}" srcOrd="0" destOrd="0" presId="urn:microsoft.com/office/officeart/2005/8/layout/target3"/>
    <dgm:cxn modelId="{C866E527-BBE1-4071-A70A-6DE16A5646C2}" type="presParOf" srcId="{3D2CA6F1-AD6E-4270-8DDB-4F9352946EB8}" destId="{F8FCC032-94FF-4770-A6DE-0724B6EFF102}" srcOrd="0" destOrd="0" presId="urn:microsoft.com/office/officeart/2005/8/layout/target3"/>
    <dgm:cxn modelId="{99408603-FCEC-4ACF-9638-8BEA30B1B47B}" type="presParOf" srcId="{3D2CA6F1-AD6E-4270-8DDB-4F9352946EB8}" destId="{47530C6B-B73D-4CFB-83D6-8F2D768B8B3A}" srcOrd="1" destOrd="0" presId="urn:microsoft.com/office/officeart/2005/8/layout/target3"/>
    <dgm:cxn modelId="{DB698329-6742-4D73-8396-C17298B74FBE}" type="presParOf" srcId="{3D2CA6F1-AD6E-4270-8DDB-4F9352946EB8}" destId="{EAF5F103-F5D0-4C03-8C15-0E529C859CA2}" srcOrd="2" destOrd="0" presId="urn:microsoft.com/office/officeart/2005/8/layout/target3"/>
    <dgm:cxn modelId="{155622DE-B387-4857-AFA9-D8193BC23A85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DE79C8C9-7895-44EC-ABFA-9EBB89F0E7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CFCDA55-D395-4EE8-A1CE-2E67D04C8A89}">
      <dgm:prSet custT="1"/>
      <dgm:spPr/>
      <dgm:t>
        <a:bodyPr/>
        <a:lstStyle/>
        <a:p>
          <a:pPr rtl="0"/>
          <a:r>
            <a:rPr lang="ru-RU" sz="1400" b="1" dirty="0" smtClean="0"/>
            <a:t>Хоккей с шайбой</a:t>
          </a:r>
          <a:endParaRPr lang="ru-RU" sz="1400" dirty="0"/>
        </a:p>
      </dgm:t>
    </dgm:pt>
    <dgm:pt modelId="{9CAB6460-EB6D-47AD-81D9-8651D34480D5}" type="parTrans" cxnId="{7228BB33-B713-4E1B-BE22-E3E8DB3F5E09}">
      <dgm:prSet/>
      <dgm:spPr/>
      <dgm:t>
        <a:bodyPr/>
        <a:lstStyle/>
        <a:p>
          <a:endParaRPr lang="ru-RU"/>
        </a:p>
      </dgm:t>
    </dgm:pt>
    <dgm:pt modelId="{9B2C6D19-DD84-4FF6-92A1-AD6ACCF92358}" type="sibTrans" cxnId="{7228BB33-B713-4E1B-BE22-E3E8DB3F5E09}">
      <dgm:prSet/>
      <dgm:spPr/>
      <dgm:t>
        <a:bodyPr/>
        <a:lstStyle/>
        <a:p>
          <a:endParaRPr lang="ru-RU"/>
        </a:p>
      </dgm:t>
    </dgm:pt>
    <dgm:pt modelId="{0C7507C4-94C4-4825-9D3A-52CECD95B9CF}">
      <dgm:prSet custT="1"/>
      <dgm:spPr/>
      <dgm:t>
        <a:bodyPr/>
        <a:lstStyle/>
        <a:p>
          <a:pPr rtl="0"/>
          <a:r>
            <a:rPr lang="ru-RU" sz="1400" b="1" dirty="0" smtClean="0"/>
            <a:t>Фигурное катание</a:t>
          </a:r>
          <a:r>
            <a:rPr lang="ru-RU" sz="1400" dirty="0" smtClean="0"/>
            <a:t> </a:t>
          </a:r>
          <a:endParaRPr lang="ru-RU" sz="1400" dirty="0"/>
        </a:p>
      </dgm:t>
    </dgm:pt>
    <dgm:pt modelId="{AC2290DA-5461-4B9A-9AC0-E6F82A502976}" type="parTrans" cxnId="{45D55FAF-D1EB-4AE9-ABF9-6707472A7D47}">
      <dgm:prSet/>
      <dgm:spPr/>
      <dgm:t>
        <a:bodyPr/>
        <a:lstStyle/>
        <a:p>
          <a:endParaRPr lang="ru-RU"/>
        </a:p>
      </dgm:t>
    </dgm:pt>
    <dgm:pt modelId="{FE500A89-3AA6-47B1-972A-CA50DDDB9DE3}" type="sibTrans" cxnId="{45D55FAF-D1EB-4AE9-ABF9-6707472A7D47}">
      <dgm:prSet/>
      <dgm:spPr/>
      <dgm:t>
        <a:bodyPr/>
        <a:lstStyle/>
        <a:p>
          <a:endParaRPr lang="ru-RU"/>
        </a:p>
      </dgm:t>
    </dgm:pt>
    <dgm:pt modelId="{ABF21C76-8F57-4E66-BEAA-1733A26C6A9B}" type="pres">
      <dgm:prSet presAssocID="{DE79C8C9-7895-44EC-ABFA-9EBB89F0E7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C442E3-B275-4B94-8694-C9EA4C95BD5A}" type="pres">
      <dgm:prSet presAssocID="{7CFCDA55-D395-4EE8-A1CE-2E67D04C8A89}" presName="parentText" presStyleLbl="node1" presStyleIdx="0" presStyleCnt="2" custLinFactY="7583" custLinFactNeighborX="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69C09-C8B3-4BBC-82F5-7E61C1271013}" type="pres">
      <dgm:prSet presAssocID="{9B2C6D19-DD84-4FF6-92A1-AD6ACCF92358}" presName="spacer" presStyleCnt="0"/>
      <dgm:spPr/>
    </dgm:pt>
    <dgm:pt modelId="{EAD89222-E89C-4CA4-A7B3-35914D3DA5BE}" type="pres">
      <dgm:prSet presAssocID="{0C7507C4-94C4-4825-9D3A-52CECD95B9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D55FAF-D1EB-4AE9-ABF9-6707472A7D47}" srcId="{DE79C8C9-7895-44EC-ABFA-9EBB89F0E788}" destId="{0C7507C4-94C4-4825-9D3A-52CECD95B9CF}" srcOrd="1" destOrd="0" parTransId="{AC2290DA-5461-4B9A-9AC0-E6F82A502976}" sibTransId="{FE500A89-3AA6-47B1-972A-CA50DDDB9DE3}"/>
    <dgm:cxn modelId="{CC5CB70F-79F5-40A7-9F76-263EF484715A}" type="presOf" srcId="{DE79C8C9-7895-44EC-ABFA-9EBB89F0E788}" destId="{ABF21C76-8F57-4E66-BEAA-1733A26C6A9B}" srcOrd="0" destOrd="0" presId="urn:microsoft.com/office/officeart/2005/8/layout/vList2"/>
    <dgm:cxn modelId="{C80F6535-363D-4755-9459-2E0DE5969FE3}" type="presOf" srcId="{7CFCDA55-D395-4EE8-A1CE-2E67D04C8A89}" destId="{BAC442E3-B275-4B94-8694-C9EA4C95BD5A}" srcOrd="0" destOrd="0" presId="urn:microsoft.com/office/officeart/2005/8/layout/vList2"/>
    <dgm:cxn modelId="{C90DBF4E-5986-4153-B19D-788C57A973EA}" type="presOf" srcId="{0C7507C4-94C4-4825-9D3A-52CECD95B9CF}" destId="{EAD89222-E89C-4CA4-A7B3-35914D3DA5BE}" srcOrd="0" destOrd="0" presId="urn:microsoft.com/office/officeart/2005/8/layout/vList2"/>
    <dgm:cxn modelId="{7228BB33-B713-4E1B-BE22-E3E8DB3F5E09}" srcId="{DE79C8C9-7895-44EC-ABFA-9EBB89F0E788}" destId="{7CFCDA55-D395-4EE8-A1CE-2E67D04C8A89}" srcOrd="0" destOrd="0" parTransId="{9CAB6460-EB6D-47AD-81D9-8651D34480D5}" sibTransId="{9B2C6D19-DD84-4FF6-92A1-AD6ACCF92358}"/>
    <dgm:cxn modelId="{D8B0CEE9-ED66-4E62-8060-E85B870B6465}" type="presParOf" srcId="{ABF21C76-8F57-4E66-BEAA-1733A26C6A9B}" destId="{BAC442E3-B275-4B94-8694-C9EA4C95BD5A}" srcOrd="0" destOrd="0" presId="urn:microsoft.com/office/officeart/2005/8/layout/vList2"/>
    <dgm:cxn modelId="{752D0AF0-995E-4E2B-9599-B033698C46A8}" type="presParOf" srcId="{ABF21C76-8F57-4E66-BEAA-1733A26C6A9B}" destId="{71269C09-C8B3-4BBC-82F5-7E61C1271013}" srcOrd="1" destOrd="0" presId="urn:microsoft.com/office/officeart/2005/8/layout/vList2"/>
    <dgm:cxn modelId="{837DB334-EEA2-4475-9E29-64C49F7A1FD2}" type="presParOf" srcId="{ABF21C76-8F57-4E66-BEAA-1733A26C6A9B}" destId="{EAD89222-E89C-4CA4-A7B3-35914D3DA5B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702990FA-AD12-4B6E-85AF-4288E57463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120CA6E-68A4-4F8A-B01D-B025908F3548}">
      <dgm:prSet custT="1"/>
      <dgm:spPr/>
      <dgm:t>
        <a:bodyPr/>
        <a:lstStyle/>
        <a:p>
          <a:pPr rtl="0"/>
          <a:r>
            <a:rPr lang="ru-RU" sz="1400" b="1" dirty="0" smtClean="0"/>
            <a:t>Массовое катание на коньках</a:t>
          </a:r>
          <a:endParaRPr lang="ru-RU" sz="1400" dirty="0"/>
        </a:p>
      </dgm:t>
    </dgm:pt>
    <dgm:pt modelId="{73AC1701-C1B9-4BEE-B1C9-72064E2DA3D8}" type="parTrans" cxnId="{5B01F2B5-FE68-4B71-8D92-2250F4BB5403}">
      <dgm:prSet/>
      <dgm:spPr/>
      <dgm:t>
        <a:bodyPr/>
        <a:lstStyle/>
        <a:p>
          <a:endParaRPr lang="ru-RU"/>
        </a:p>
      </dgm:t>
    </dgm:pt>
    <dgm:pt modelId="{04A21D71-F4D5-4BAF-8E7E-B0B11E9F62EA}" type="sibTrans" cxnId="{5B01F2B5-FE68-4B71-8D92-2250F4BB5403}">
      <dgm:prSet/>
      <dgm:spPr/>
      <dgm:t>
        <a:bodyPr/>
        <a:lstStyle/>
        <a:p>
          <a:endParaRPr lang="ru-RU"/>
        </a:p>
      </dgm:t>
    </dgm:pt>
    <dgm:pt modelId="{CEF45835-0E31-47CB-B3CB-6E4184B2D83B}" type="pres">
      <dgm:prSet presAssocID="{702990FA-AD12-4B6E-85AF-4288E57463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EEE2FA-EEBC-4080-8473-555DE8FD4B51}" type="pres">
      <dgm:prSet presAssocID="{7120CA6E-68A4-4F8A-B01D-B025908F35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24B3F9-73DD-4EBB-9A6E-3F85239514A1}" type="presOf" srcId="{7120CA6E-68A4-4F8A-B01D-B025908F3548}" destId="{01EEE2FA-EEBC-4080-8473-555DE8FD4B51}" srcOrd="0" destOrd="0" presId="urn:microsoft.com/office/officeart/2005/8/layout/vList2"/>
    <dgm:cxn modelId="{5B01F2B5-FE68-4B71-8D92-2250F4BB5403}" srcId="{702990FA-AD12-4B6E-85AF-4288E57463FC}" destId="{7120CA6E-68A4-4F8A-B01D-B025908F3548}" srcOrd="0" destOrd="0" parTransId="{73AC1701-C1B9-4BEE-B1C9-72064E2DA3D8}" sibTransId="{04A21D71-F4D5-4BAF-8E7E-B0B11E9F62EA}"/>
    <dgm:cxn modelId="{66EAB9B9-23D4-4F65-90DF-F57F4364086F}" type="presOf" srcId="{702990FA-AD12-4B6E-85AF-4288E57463FC}" destId="{CEF45835-0E31-47CB-B3CB-6E4184B2D83B}" srcOrd="0" destOrd="0" presId="urn:microsoft.com/office/officeart/2005/8/layout/vList2"/>
    <dgm:cxn modelId="{858F8AA1-AEF6-4A3F-8130-3393C4D0919D}" type="presParOf" srcId="{CEF45835-0E31-47CB-B3CB-6E4184B2D83B}" destId="{01EEE2FA-EEBC-4080-8473-555DE8FD4B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A5EA09C8-9E0A-4F5A-8BF1-46079F39AB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3670DC4-0366-4709-9CA2-30A0A38EAB13}">
      <dgm:prSet custT="1"/>
      <dgm:spPr/>
      <dgm:t>
        <a:bodyPr/>
        <a:lstStyle/>
        <a:p>
          <a:pPr rtl="0"/>
          <a:r>
            <a:rPr lang="ru-RU" sz="1400" b="1" dirty="0" smtClean="0"/>
            <a:t>Создание 8 спортивных групп для посещения 108 человек</a:t>
          </a:r>
          <a:endParaRPr lang="ru-RU" sz="1400" dirty="0"/>
        </a:p>
      </dgm:t>
    </dgm:pt>
    <dgm:pt modelId="{34F12705-1336-458C-A037-999F0D484F41}" type="parTrans" cxnId="{20D814C3-A381-4168-8723-CA346276A94C}">
      <dgm:prSet/>
      <dgm:spPr/>
      <dgm:t>
        <a:bodyPr/>
        <a:lstStyle/>
        <a:p>
          <a:endParaRPr lang="ru-RU"/>
        </a:p>
      </dgm:t>
    </dgm:pt>
    <dgm:pt modelId="{99D36007-4636-4A94-AD6D-AB17623E5A9F}" type="sibTrans" cxnId="{20D814C3-A381-4168-8723-CA346276A94C}">
      <dgm:prSet/>
      <dgm:spPr/>
      <dgm:t>
        <a:bodyPr/>
        <a:lstStyle/>
        <a:p>
          <a:endParaRPr lang="ru-RU"/>
        </a:p>
      </dgm:t>
    </dgm:pt>
    <dgm:pt modelId="{D33A3683-74AB-4699-9C51-8D2ACA115BE5}" type="pres">
      <dgm:prSet presAssocID="{A5EA09C8-9E0A-4F5A-8BF1-46079F39A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1E890F-79E0-4365-B116-6E17894FDE30}" type="pres">
      <dgm:prSet presAssocID="{D3670DC4-0366-4709-9CA2-30A0A38EAB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8148BF-5DE1-4EA3-9BAA-16AFE6A97FB2}" type="presOf" srcId="{D3670DC4-0366-4709-9CA2-30A0A38EAB13}" destId="{3E1E890F-79E0-4365-B116-6E17894FDE30}" srcOrd="0" destOrd="0" presId="urn:microsoft.com/office/officeart/2005/8/layout/vList2"/>
    <dgm:cxn modelId="{26680B92-FBA3-46D0-9799-01C568BFD87B}" type="presOf" srcId="{A5EA09C8-9E0A-4F5A-8BF1-46079F39AB7D}" destId="{D33A3683-74AB-4699-9C51-8D2ACA115BE5}" srcOrd="0" destOrd="0" presId="urn:microsoft.com/office/officeart/2005/8/layout/vList2"/>
    <dgm:cxn modelId="{20D814C3-A381-4168-8723-CA346276A94C}" srcId="{A5EA09C8-9E0A-4F5A-8BF1-46079F39AB7D}" destId="{D3670DC4-0366-4709-9CA2-30A0A38EAB13}" srcOrd="0" destOrd="0" parTransId="{34F12705-1336-458C-A037-999F0D484F41}" sibTransId="{99D36007-4636-4A94-AD6D-AB17623E5A9F}"/>
    <dgm:cxn modelId="{662926F2-5097-4797-9D2A-EABA9900A351}" type="presParOf" srcId="{D33A3683-74AB-4699-9C51-8D2ACA115BE5}" destId="{3E1E890F-79E0-4365-B116-6E17894FDE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FE656682-C512-45E3-A0A9-3E47110AE7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532489-8B58-4F7C-8BF6-72314A346C60}">
      <dgm:prSet custT="1"/>
      <dgm:spPr/>
      <dgm:t>
        <a:bodyPr/>
        <a:lstStyle/>
        <a:p>
          <a:pPr rtl="0"/>
          <a:r>
            <a:rPr lang="ru-RU" sz="1400" b="1" dirty="0" smtClean="0"/>
            <a:t>Пропускная способность ледовой арены – </a:t>
          </a:r>
        </a:p>
        <a:p>
          <a:pPr rtl="0"/>
          <a:r>
            <a:rPr lang="ru-RU" sz="1400" b="1" dirty="0" smtClean="0"/>
            <a:t>до 383 человек в неделю</a:t>
          </a:r>
          <a:endParaRPr lang="ru-RU" sz="1400" dirty="0"/>
        </a:p>
      </dgm:t>
    </dgm:pt>
    <dgm:pt modelId="{B37E5384-EE63-4428-924A-ABD80210F0C3}" type="parTrans" cxnId="{8EA36376-D21B-4DD3-8EFF-488CA61291C2}">
      <dgm:prSet/>
      <dgm:spPr/>
      <dgm:t>
        <a:bodyPr/>
        <a:lstStyle/>
        <a:p>
          <a:endParaRPr lang="ru-RU"/>
        </a:p>
      </dgm:t>
    </dgm:pt>
    <dgm:pt modelId="{000D5182-3F0A-42E9-B25A-24863149DC40}" type="sibTrans" cxnId="{8EA36376-D21B-4DD3-8EFF-488CA61291C2}">
      <dgm:prSet/>
      <dgm:spPr/>
      <dgm:t>
        <a:bodyPr/>
        <a:lstStyle/>
        <a:p>
          <a:endParaRPr lang="ru-RU"/>
        </a:p>
      </dgm:t>
    </dgm:pt>
    <dgm:pt modelId="{991ADF37-200C-48B8-9DCE-0F9FC11C32BB}" type="pres">
      <dgm:prSet presAssocID="{FE656682-C512-45E3-A0A9-3E47110AE7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3ADB69-C56B-4132-8CDA-1548634153A7}" type="pres">
      <dgm:prSet presAssocID="{0C532489-8B58-4F7C-8BF6-72314A346C60}" presName="parentText" presStyleLbl="node1" presStyleIdx="0" presStyleCnt="1" custScaleY="3565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BF751C-2C84-4F74-9052-956894171AE0}" type="presOf" srcId="{0C532489-8B58-4F7C-8BF6-72314A346C60}" destId="{AA3ADB69-C56B-4132-8CDA-1548634153A7}" srcOrd="0" destOrd="0" presId="urn:microsoft.com/office/officeart/2005/8/layout/vList2"/>
    <dgm:cxn modelId="{8EA36376-D21B-4DD3-8EFF-488CA61291C2}" srcId="{FE656682-C512-45E3-A0A9-3E47110AE76D}" destId="{0C532489-8B58-4F7C-8BF6-72314A346C60}" srcOrd="0" destOrd="0" parTransId="{B37E5384-EE63-4428-924A-ABD80210F0C3}" sibTransId="{000D5182-3F0A-42E9-B25A-24863149DC40}"/>
    <dgm:cxn modelId="{14985668-F84F-468B-B574-A02772447121}" type="presOf" srcId="{FE656682-C512-45E3-A0A9-3E47110AE76D}" destId="{991ADF37-200C-48B8-9DCE-0F9FC11C32BB}" srcOrd="0" destOrd="0" presId="urn:microsoft.com/office/officeart/2005/8/layout/vList2"/>
    <dgm:cxn modelId="{445BC828-E046-467E-92BD-DD337EF1FB1D}" type="presParOf" srcId="{991ADF37-200C-48B8-9DCE-0F9FC11C32BB}" destId="{AA3ADB69-C56B-4132-8CDA-1548634153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Всего межбюджетные трансферты бюджетам поселений в 2015-2017 годах (млн. руб.)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86377-542D-4047-B9D1-2A5BA63C04D9}" type="presOf" srcId="{4226AF55-23EA-4EE8-8E30-407005848227}" destId="{3D2CA6F1-AD6E-4270-8DDB-4F9352946EB8}" srcOrd="0" destOrd="0" presId="urn:microsoft.com/office/officeart/2005/8/layout/target3"/>
    <dgm:cxn modelId="{3D94A4B3-5349-438E-A978-B38C93D9B0B1}" type="presOf" srcId="{A1C5E400-2EE0-4BAC-BDB5-CDB91C92629E}" destId="{C695E546-EBF8-465E-94CA-FF5BB422FB28}" srcOrd="1" destOrd="0" presId="urn:microsoft.com/office/officeart/2005/8/layout/target3"/>
    <dgm:cxn modelId="{512B2670-256E-427A-A693-B4138DE52A6A}" type="presOf" srcId="{A1C5E400-2EE0-4BAC-BDB5-CDB91C92629E}" destId="{EAF5F103-F5D0-4C03-8C15-0E529C859CA2}" srcOrd="0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F653371F-AC00-45DF-B6A8-651566BE8DBF}" type="presParOf" srcId="{3D2CA6F1-AD6E-4270-8DDB-4F9352946EB8}" destId="{F8FCC032-94FF-4770-A6DE-0724B6EFF102}" srcOrd="0" destOrd="0" presId="urn:microsoft.com/office/officeart/2005/8/layout/target3"/>
    <dgm:cxn modelId="{8B494B45-3AFD-422A-B1BD-56A56C81C4F6}" type="presParOf" srcId="{3D2CA6F1-AD6E-4270-8DDB-4F9352946EB8}" destId="{47530C6B-B73D-4CFB-83D6-8F2D768B8B3A}" srcOrd="1" destOrd="0" presId="urn:microsoft.com/office/officeart/2005/8/layout/target3"/>
    <dgm:cxn modelId="{7A32DE49-1374-4885-A701-98C3377884D5}" type="presParOf" srcId="{3D2CA6F1-AD6E-4270-8DDB-4F9352946EB8}" destId="{EAF5F103-F5D0-4C03-8C15-0E529C859CA2}" srcOrd="2" destOrd="0" presId="urn:microsoft.com/office/officeart/2005/8/layout/target3"/>
    <dgm:cxn modelId="{9131EF29-4D46-4081-9228-7BC818489D4D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Объем иных МБТ общего характера бюджетам городских и сельских поселений в 2012-2017 годах 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4E918CB0-B1E4-45FB-B58F-690017353055}" type="presOf" srcId="{4226AF55-23EA-4EE8-8E30-407005848227}" destId="{3D2CA6F1-AD6E-4270-8DDB-4F9352946EB8}" srcOrd="0" destOrd="0" presId="urn:microsoft.com/office/officeart/2005/8/layout/target3"/>
    <dgm:cxn modelId="{3A4E8254-C7E3-4848-9A6D-2F3F135B0253}" type="presOf" srcId="{A1C5E400-2EE0-4BAC-BDB5-CDB91C92629E}" destId="{EAF5F103-F5D0-4C03-8C15-0E529C859CA2}" srcOrd="0" destOrd="0" presId="urn:microsoft.com/office/officeart/2005/8/layout/target3"/>
    <dgm:cxn modelId="{846E790D-301C-4642-A362-28A009F6DC41}" type="presOf" srcId="{A1C5E400-2EE0-4BAC-BDB5-CDB91C92629E}" destId="{C695E546-EBF8-465E-94CA-FF5BB422FB28}" srcOrd="1" destOrd="0" presId="urn:microsoft.com/office/officeart/2005/8/layout/target3"/>
    <dgm:cxn modelId="{4EEA652F-3422-44DF-B7D3-8831A6B13DC9}" type="presParOf" srcId="{3D2CA6F1-AD6E-4270-8DDB-4F9352946EB8}" destId="{F8FCC032-94FF-4770-A6DE-0724B6EFF102}" srcOrd="0" destOrd="0" presId="urn:microsoft.com/office/officeart/2005/8/layout/target3"/>
    <dgm:cxn modelId="{58353DBB-409B-4587-8FEA-8FC93060EF5F}" type="presParOf" srcId="{3D2CA6F1-AD6E-4270-8DDB-4F9352946EB8}" destId="{47530C6B-B73D-4CFB-83D6-8F2D768B8B3A}" srcOrd="1" destOrd="0" presId="urn:microsoft.com/office/officeart/2005/8/layout/target3"/>
    <dgm:cxn modelId="{B2F7543D-77F5-4DA1-ACD7-EBBEA7636AAF}" type="presParOf" srcId="{3D2CA6F1-AD6E-4270-8DDB-4F9352946EB8}" destId="{EAF5F103-F5D0-4C03-8C15-0E529C859CA2}" srcOrd="2" destOrd="0" presId="urn:microsoft.com/office/officeart/2005/8/layout/target3"/>
    <dgm:cxn modelId="{74BDAAFF-3BAD-417C-BD53-EB6461EDE20A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Передача полномочий органов местного самоуправления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28BE4EC8-17DF-4B8A-BB54-D8384F8646F1}" type="presOf" srcId="{A1C5E400-2EE0-4BAC-BDB5-CDB91C92629E}" destId="{EAF5F103-F5D0-4C03-8C15-0E529C859CA2}" srcOrd="0" destOrd="0" presId="urn:microsoft.com/office/officeart/2005/8/layout/target3"/>
    <dgm:cxn modelId="{640837C7-619A-4602-B45B-12F8F2FEAAF4}" type="presOf" srcId="{4226AF55-23EA-4EE8-8E30-407005848227}" destId="{3D2CA6F1-AD6E-4270-8DDB-4F9352946EB8}" srcOrd="0" destOrd="0" presId="urn:microsoft.com/office/officeart/2005/8/layout/target3"/>
    <dgm:cxn modelId="{A9EF52D3-5661-4FE9-8E0D-DB9903996EBC}" type="presOf" srcId="{A1C5E400-2EE0-4BAC-BDB5-CDB91C92629E}" destId="{C695E546-EBF8-465E-94CA-FF5BB422FB28}" srcOrd="1" destOrd="0" presId="urn:microsoft.com/office/officeart/2005/8/layout/target3"/>
    <dgm:cxn modelId="{71350C0E-CE79-42D4-BA94-0B2DB44F81CD}" type="presParOf" srcId="{3D2CA6F1-AD6E-4270-8DDB-4F9352946EB8}" destId="{F8FCC032-94FF-4770-A6DE-0724B6EFF102}" srcOrd="0" destOrd="0" presId="urn:microsoft.com/office/officeart/2005/8/layout/target3"/>
    <dgm:cxn modelId="{A66C368F-5D9A-4B15-9911-6083A66C1A2F}" type="presParOf" srcId="{3D2CA6F1-AD6E-4270-8DDB-4F9352946EB8}" destId="{47530C6B-B73D-4CFB-83D6-8F2D768B8B3A}" srcOrd="1" destOrd="0" presId="urn:microsoft.com/office/officeart/2005/8/layout/target3"/>
    <dgm:cxn modelId="{15C9DF4D-137D-4087-8DDF-050E097AF7C2}" type="presParOf" srcId="{3D2CA6F1-AD6E-4270-8DDB-4F9352946EB8}" destId="{EAF5F103-F5D0-4C03-8C15-0E529C859CA2}" srcOrd="2" destOrd="0" presId="urn:microsoft.com/office/officeart/2005/8/layout/target3"/>
    <dgm:cxn modelId="{90988DF0-A87F-4EBF-ABD0-18F00A097133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0F9BA12-E53C-4B08-B33D-94363C1F103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607197-0429-4960-A15E-8A6F7C0898F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1. Проведение спасательных операций, аварийно-восстановительных работ по ликвидации последствий стихийных бедствий и других чрезвычайных ситуаций местного уровня, имевших место в текущем финансовом году.</a:t>
          </a:r>
          <a:endParaRPr lang="ru-RU" sz="1800" dirty="0">
            <a:solidFill>
              <a:schemeClr val="tx1"/>
            </a:solidFill>
          </a:endParaRPr>
        </a:p>
      </dgm:t>
    </dgm:pt>
    <dgm:pt modelId="{2B4392E2-B3FF-415A-B382-F42969876991}" type="parTrans" cxnId="{D6445387-2878-484C-9652-C4368BF2618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CC77BE0-84B0-4977-A1AC-40782F197241}" type="sibTrans" cxnId="{D6445387-2878-484C-9652-C4368BF2618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CC62D97-0866-4FE0-B4FF-1FFAC202CF40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2</a:t>
          </a:r>
          <a:r>
            <a:rPr lang="ru-RU" sz="1800" dirty="0" smtClean="0">
              <a:solidFill>
                <a:schemeClr val="tx1"/>
              </a:solidFill>
            </a:rPr>
            <a:t>. Оказание разовой материальной помощи гражданам, попавшим в экстренную ситуацию, пострадавшим в стихийных бедствиях и других чрезвычайных ситуациях, в целях возмещения причиненного им материального ущерба или вреда их здоровью.</a:t>
          </a:r>
          <a:endParaRPr lang="ru-RU" sz="1800" dirty="0">
            <a:solidFill>
              <a:schemeClr val="tx1"/>
            </a:solidFill>
          </a:endParaRPr>
        </a:p>
      </dgm:t>
    </dgm:pt>
    <dgm:pt modelId="{E1529F00-47FF-4272-ACEA-6C09D2C11095}" type="parTrans" cxnId="{19990B44-BF0B-45E7-B2CE-700171C8034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4A2B0DA-701A-4031-91EC-4749A793EE4A}" type="sibTrans" cxnId="{19990B44-BF0B-45E7-B2CE-700171C8034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2BF948C-3688-480E-9B92-7CA8339B98B1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3. Другие непредвиденные мероприятия и расходы, относящиеся к полномочиям органов местного самоуправления Таймырского Долгано-Ненецкого муниципального района.</a:t>
          </a:r>
          <a:endParaRPr lang="ru-RU" sz="1800" dirty="0">
            <a:solidFill>
              <a:schemeClr val="tx1"/>
            </a:solidFill>
          </a:endParaRPr>
        </a:p>
      </dgm:t>
    </dgm:pt>
    <dgm:pt modelId="{A18D6511-8E62-4DD1-9303-71398FEE40E6}" type="parTrans" cxnId="{322221AD-0A83-4A83-A0D6-EBCE24C495A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D8A4748-32ED-41C8-A19F-8D9C817111B9}" type="sibTrans" cxnId="{322221AD-0A83-4A83-A0D6-EBCE24C495A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3905841-FB69-477D-8181-B868537BFAA9}" type="pres">
      <dgm:prSet presAssocID="{10F9BA12-E53C-4B08-B33D-94363C1F10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21A49A-B0BA-4086-A942-9C417C13C98A}" type="pres">
      <dgm:prSet presAssocID="{17607197-0429-4960-A15E-8A6F7C0898FD}" presName="parentText" presStyleLbl="node1" presStyleIdx="0" presStyleCnt="3" custScaleY="69888" custLinFactY="-3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DB4A1-D572-4FF3-B7A3-6D49C507EBE2}" type="pres">
      <dgm:prSet presAssocID="{9CC77BE0-84B0-4977-A1AC-40782F197241}" presName="spacer" presStyleCnt="0"/>
      <dgm:spPr/>
    </dgm:pt>
    <dgm:pt modelId="{F897960D-0312-4338-B2F7-57E89FB7B72B}" type="pres">
      <dgm:prSet presAssocID="{2CC62D97-0866-4FE0-B4FF-1FFAC202CF40}" presName="parentText" presStyleLbl="node1" presStyleIdx="1" presStyleCnt="3" custScaleY="92329" custLinFactNeighborX="-19" custLinFactNeighborY="-314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210DD-7E20-4021-ABB7-1F145518558E}" type="pres">
      <dgm:prSet presAssocID="{04A2B0DA-701A-4031-91EC-4749A793EE4A}" presName="spacer" presStyleCnt="0"/>
      <dgm:spPr/>
    </dgm:pt>
    <dgm:pt modelId="{29E14B23-9CA5-41CE-9CF4-BCF5E9F1615A}" type="pres">
      <dgm:prSet presAssocID="{82BF948C-3688-480E-9B92-7CA8339B98B1}" presName="parentText" presStyleLbl="node1" presStyleIdx="2" presStyleCnt="3" custScaleY="72444" custLinFactNeighborY="49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DCBB4E-9A65-4F50-A926-4BC327814E0E}" type="presOf" srcId="{10F9BA12-E53C-4B08-B33D-94363C1F1033}" destId="{D3905841-FB69-477D-8181-B868537BFAA9}" srcOrd="0" destOrd="0" presId="urn:microsoft.com/office/officeart/2005/8/layout/vList2"/>
    <dgm:cxn modelId="{D6445387-2878-484C-9652-C4368BF26187}" srcId="{10F9BA12-E53C-4B08-B33D-94363C1F1033}" destId="{17607197-0429-4960-A15E-8A6F7C0898FD}" srcOrd="0" destOrd="0" parTransId="{2B4392E2-B3FF-415A-B382-F42969876991}" sibTransId="{9CC77BE0-84B0-4977-A1AC-40782F197241}"/>
    <dgm:cxn modelId="{19990B44-BF0B-45E7-B2CE-700171C8034B}" srcId="{10F9BA12-E53C-4B08-B33D-94363C1F1033}" destId="{2CC62D97-0866-4FE0-B4FF-1FFAC202CF40}" srcOrd="1" destOrd="0" parTransId="{E1529F00-47FF-4272-ACEA-6C09D2C11095}" sibTransId="{04A2B0DA-701A-4031-91EC-4749A793EE4A}"/>
    <dgm:cxn modelId="{306F7FAA-B75A-4965-B7F9-D96A62304F9D}" type="presOf" srcId="{17607197-0429-4960-A15E-8A6F7C0898FD}" destId="{0A21A49A-B0BA-4086-A942-9C417C13C98A}" srcOrd="0" destOrd="0" presId="urn:microsoft.com/office/officeart/2005/8/layout/vList2"/>
    <dgm:cxn modelId="{9A256660-FF21-438E-AFE1-785F52CFCD84}" type="presOf" srcId="{82BF948C-3688-480E-9B92-7CA8339B98B1}" destId="{29E14B23-9CA5-41CE-9CF4-BCF5E9F1615A}" srcOrd="0" destOrd="0" presId="urn:microsoft.com/office/officeart/2005/8/layout/vList2"/>
    <dgm:cxn modelId="{322221AD-0A83-4A83-A0D6-EBCE24C495AF}" srcId="{10F9BA12-E53C-4B08-B33D-94363C1F1033}" destId="{82BF948C-3688-480E-9B92-7CA8339B98B1}" srcOrd="2" destOrd="0" parTransId="{A18D6511-8E62-4DD1-9303-71398FEE40E6}" sibTransId="{1D8A4748-32ED-41C8-A19F-8D9C817111B9}"/>
    <dgm:cxn modelId="{0B55AB22-721E-4380-B5FD-19B2A4DC2A33}" type="presOf" srcId="{2CC62D97-0866-4FE0-B4FF-1FFAC202CF40}" destId="{F897960D-0312-4338-B2F7-57E89FB7B72B}" srcOrd="0" destOrd="0" presId="urn:microsoft.com/office/officeart/2005/8/layout/vList2"/>
    <dgm:cxn modelId="{6E0BAC01-F795-4737-894E-C2FE20F81AAB}" type="presParOf" srcId="{D3905841-FB69-477D-8181-B868537BFAA9}" destId="{0A21A49A-B0BA-4086-A942-9C417C13C98A}" srcOrd="0" destOrd="0" presId="urn:microsoft.com/office/officeart/2005/8/layout/vList2"/>
    <dgm:cxn modelId="{41DF8DE6-1C5A-4DF2-8DFB-13453D643D25}" type="presParOf" srcId="{D3905841-FB69-477D-8181-B868537BFAA9}" destId="{A96DB4A1-D572-4FF3-B7A3-6D49C507EBE2}" srcOrd="1" destOrd="0" presId="urn:microsoft.com/office/officeart/2005/8/layout/vList2"/>
    <dgm:cxn modelId="{D20BFAE4-9FA2-4832-A694-33A18B61C2FF}" type="presParOf" srcId="{D3905841-FB69-477D-8181-B868537BFAA9}" destId="{F897960D-0312-4338-B2F7-57E89FB7B72B}" srcOrd="2" destOrd="0" presId="urn:microsoft.com/office/officeart/2005/8/layout/vList2"/>
    <dgm:cxn modelId="{DB24AC4B-3168-4E86-BCD2-6D30BCC9D59E}" type="presParOf" srcId="{D3905841-FB69-477D-8181-B868537BFAA9}" destId="{034210DD-7E20-4021-ABB7-1F145518558E}" srcOrd="3" destOrd="0" presId="urn:microsoft.com/office/officeart/2005/8/layout/vList2"/>
    <dgm:cxn modelId="{91A6899A-F556-4F1B-A1D1-4F456405E813}" type="presParOf" srcId="{D3905841-FB69-477D-8181-B868537BFAA9}" destId="{29E14B23-9CA5-41CE-9CF4-BCF5E9F161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Резервный фонд Администрации муниципального района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1163" custLinFactNeighborY="1050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8CC5B6-8446-4129-86EE-2A01E2065F18}" type="presOf" srcId="{A1C5E400-2EE0-4BAC-BDB5-CDB91C92629E}" destId="{C695E546-EBF8-465E-94CA-FF5BB422FB28}" srcOrd="1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4D15398C-1F4F-4BBE-869A-3D0BF14FCBED}" type="presOf" srcId="{A1C5E400-2EE0-4BAC-BDB5-CDB91C92629E}" destId="{EAF5F103-F5D0-4C03-8C15-0E529C859CA2}" srcOrd="0" destOrd="0" presId="urn:microsoft.com/office/officeart/2005/8/layout/target3"/>
    <dgm:cxn modelId="{EF80F53D-08A7-4DFC-81C1-4907C74AFBDA}" type="presOf" srcId="{4226AF55-23EA-4EE8-8E30-407005848227}" destId="{3D2CA6F1-AD6E-4270-8DDB-4F9352946EB8}" srcOrd="0" destOrd="0" presId="urn:microsoft.com/office/officeart/2005/8/layout/target3"/>
    <dgm:cxn modelId="{3F10106E-4941-40BC-81BE-E3F0F8716A31}" type="presParOf" srcId="{3D2CA6F1-AD6E-4270-8DDB-4F9352946EB8}" destId="{F8FCC032-94FF-4770-A6DE-0724B6EFF102}" srcOrd="0" destOrd="0" presId="urn:microsoft.com/office/officeart/2005/8/layout/target3"/>
    <dgm:cxn modelId="{59C47670-823E-47E0-8CC8-03D45BEDBEC2}" type="presParOf" srcId="{3D2CA6F1-AD6E-4270-8DDB-4F9352946EB8}" destId="{47530C6B-B73D-4CFB-83D6-8F2D768B8B3A}" srcOrd="1" destOrd="0" presId="urn:microsoft.com/office/officeart/2005/8/layout/target3"/>
    <dgm:cxn modelId="{3E682A7E-D0DA-4D09-AB36-342364F136D9}" type="presParOf" srcId="{3D2CA6F1-AD6E-4270-8DDB-4F9352946EB8}" destId="{EAF5F103-F5D0-4C03-8C15-0E529C859CA2}" srcOrd="2" destOrd="0" presId="urn:microsoft.com/office/officeart/2005/8/layout/target3"/>
    <dgm:cxn modelId="{36B3AA18-EF1F-48F1-B6C6-86E4CDAA7384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Условно утверждаемые (утвержденные) расходы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D08061-486E-4972-A93C-90A9072D105A}" type="presOf" srcId="{A1C5E400-2EE0-4BAC-BDB5-CDB91C92629E}" destId="{EAF5F103-F5D0-4C03-8C15-0E529C859CA2}" srcOrd="0" destOrd="0" presId="urn:microsoft.com/office/officeart/2005/8/layout/target3"/>
    <dgm:cxn modelId="{096CFEE7-523D-43ED-91DE-5DBE39A5C931}" type="presOf" srcId="{4226AF55-23EA-4EE8-8E30-407005848227}" destId="{3D2CA6F1-AD6E-4270-8DDB-4F9352946EB8}" srcOrd="0" destOrd="0" presId="urn:microsoft.com/office/officeart/2005/8/layout/target3"/>
    <dgm:cxn modelId="{C5AA2B73-10DA-4B82-A149-5A2EA347305A}" type="presOf" srcId="{A1C5E400-2EE0-4BAC-BDB5-CDB91C92629E}" destId="{C695E546-EBF8-465E-94CA-FF5BB422FB28}" srcOrd="1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415B4097-C491-419D-A426-CFB9A0B66C6B}" type="presParOf" srcId="{3D2CA6F1-AD6E-4270-8DDB-4F9352946EB8}" destId="{F8FCC032-94FF-4770-A6DE-0724B6EFF102}" srcOrd="0" destOrd="0" presId="urn:microsoft.com/office/officeart/2005/8/layout/target3"/>
    <dgm:cxn modelId="{A48AA9B9-166A-4139-8D03-672F0CF438CD}" type="presParOf" srcId="{3D2CA6F1-AD6E-4270-8DDB-4F9352946EB8}" destId="{47530C6B-B73D-4CFB-83D6-8F2D768B8B3A}" srcOrd="1" destOrd="0" presId="urn:microsoft.com/office/officeart/2005/8/layout/target3"/>
    <dgm:cxn modelId="{08CD1699-E5E6-4027-8644-12BC07415AE8}" type="presParOf" srcId="{3D2CA6F1-AD6E-4270-8DDB-4F9352946EB8}" destId="{EAF5F103-F5D0-4C03-8C15-0E529C859CA2}" srcOrd="2" destOrd="0" presId="urn:microsoft.com/office/officeart/2005/8/layout/target3"/>
    <dgm:cxn modelId="{AF6BFA2F-981E-47BD-8437-BFDF0EBF1C8F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4BF2EB-20F7-48DD-83AE-BA36B35B82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2B9456-92CB-4599-8C52-77330E5A5E5E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3200" dirty="0" smtClean="0"/>
            <a:t>Задачи бюджетной политики</a:t>
          </a:r>
          <a:endParaRPr lang="ru-RU" sz="3200" dirty="0"/>
        </a:p>
      </dgm:t>
    </dgm:pt>
    <dgm:pt modelId="{637C9842-4342-421F-B4A8-E0666AA63A3C}" type="parTrans" cxnId="{985FBCB8-71A9-4A1F-940E-8D8D6146407E}">
      <dgm:prSet/>
      <dgm:spPr/>
      <dgm:t>
        <a:bodyPr/>
        <a:lstStyle/>
        <a:p>
          <a:endParaRPr lang="ru-RU"/>
        </a:p>
      </dgm:t>
    </dgm:pt>
    <dgm:pt modelId="{D1354694-7F17-4B2A-AEF5-3DAD5DCE7247}" type="sibTrans" cxnId="{985FBCB8-71A9-4A1F-940E-8D8D6146407E}">
      <dgm:prSet/>
      <dgm:spPr/>
      <dgm:t>
        <a:bodyPr/>
        <a:lstStyle/>
        <a:p>
          <a:endParaRPr lang="ru-RU"/>
        </a:p>
      </dgm:t>
    </dgm:pt>
    <dgm:pt modelId="{4E94A123-0FF1-47EE-970C-3AD7309C89AC}">
      <dgm:prSet phldrT="[Текст]"/>
      <dgm:spPr/>
      <dgm:t>
        <a:bodyPr/>
        <a:lstStyle/>
        <a:p>
          <a:r>
            <a:rPr lang="ru-RU" b="0" dirty="0" smtClean="0">
              <a:solidFill>
                <a:srgbClr val="002060"/>
              </a:solidFill>
              <a:effectLst/>
            </a:rPr>
            <a:t>обеспечение финансовой устойчивости и  сбалансированности бюджета муниципального района, недопущение принятия расходных обязательств при отсутствии источников их финансового обеспечения</a:t>
          </a:r>
          <a:r>
            <a:rPr lang="en-US" b="0" dirty="0" smtClean="0">
              <a:solidFill>
                <a:srgbClr val="002060"/>
              </a:solidFill>
              <a:effectLst/>
            </a:rPr>
            <a:t>;</a:t>
          </a:r>
          <a:endParaRPr lang="ru-RU" b="0" dirty="0">
            <a:solidFill>
              <a:srgbClr val="002060"/>
            </a:solidFill>
            <a:effectLst/>
          </a:endParaRPr>
        </a:p>
      </dgm:t>
    </dgm:pt>
    <dgm:pt modelId="{35E99536-73C1-4660-94D7-0ED5393EBED1}" type="parTrans" cxnId="{6A9FCB77-AC32-408B-9AAD-63DFCF6287DE}">
      <dgm:prSet/>
      <dgm:spPr/>
      <dgm:t>
        <a:bodyPr/>
        <a:lstStyle/>
        <a:p>
          <a:endParaRPr lang="ru-RU"/>
        </a:p>
      </dgm:t>
    </dgm:pt>
    <dgm:pt modelId="{734A660B-DAED-4A73-8FCD-F388B857EEB0}" type="sibTrans" cxnId="{6A9FCB77-AC32-408B-9AAD-63DFCF6287DE}">
      <dgm:prSet/>
      <dgm:spPr/>
      <dgm:t>
        <a:bodyPr/>
        <a:lstStyle/>
        <a:p>
          <a:endParaRPr lang="ru-RU"/>
        </a:p>
      </dgm:t>
    </dgm:pt>
    <dgm:pt modelId="{39B7210A-1462-403E-ABA1-DC170ED8053E}">
      <dgm:prSet phldrT="[Текст]"/>
      <dgm:spPr/>
      <dgm:t>
        <a:bodyPr/>
        <a:lstStyle/>
        <a:p>
          <a:r>
            <a:rPr lang="ru-RU" b="0" dirty="0" smtClean="0">
              <a:solidFill>
                <a:srgbClr val="002060"/>
              </a:solidFill>
              <a:effectLst/>
            </a:rPr>
            <a:t>повышение качества финансового менеджмента главных распорядителей бюджетных средств</a:t>
          </a:r>
          <a:r>
            <a:rPr lang="en-US" b="0" dirty="0" smtClean="0">
              <a:solidFill>
                <a:srgbClr val="002060"/>
              </a:solidFill>
              <a:effectLst/>
            </a:rPr>
            <a:t>;</a:t>
          </a:r>
          <a:endParaRPr lang="ru-RU" b="0" dirty="0">
            <a:solidFill>
              <a:srgbClr val="002060"/>
            </a:solidFill>
            <a:effectLst/>
          </a:endParaRPr>
        </a:p>
      </dgm:t>
    </dgm:pt>
    <dgm:pt modelId="{1BF7F181-542F-462B-855F-FD16E4CEB344}" type="parTrans" cxnId="{D73FBE1D-3F9B-4302-A196-0CB010FB95AA}">
      <dgm:prSet/>
      <dgm:spPr/>
      <dgm:t>
        <a:bodyPr/>
        <a:lstStyle/>
        <a:p>
          <a:endParaRPr lang="ru-RU"/>
        </a:p>
      </dgm:t>
    </dgm:pt>
    <dgm:pt modelId="{3E15CCA3-5035-4ED8-AAB4-5C252E0D9B7B}" type="sibTrans" cxnId="{D73FBE1D-3F9B-4302-A196-0CB010FB95AA}">
      <dgm:prSet/>
      <dgm:spPr/>
      <dgm:t>
        <a:bodyPr/>
        <a:lstStyle/>
        <a:p>
          <a:endParaRPr lang="ru-RU"/>
        </a:p>
      </dgm:t>
    </dgm:pt>
    <dgm:pt modelId="{38A0F8E0-CD4E-41C8-A4BC-A465378D67F1}">
      <dgm:prSet phldrT="[Текст]"/>
      <dgm:spPr/>
      <dgm:t>
        <a:bodyPr/>
        <a:lstStyle/>
        <a:p>
          <a:r>
            <a:rPr lang="ru-RU" b="0" dirty="0" smtClean="0">
              <a:solidFill>
                <a:srgbClr val="002060"/>
              </a:solidFill>
              <a:effectLst/>
            </a:rPr>
            <a:t>повышение эффективности бюджетных расходов</a:t>
          </a:r>
          <a:r>
            <a:rPr lang="en-US" b="0" dirty="0" smtClean="0">
              <a:solidFill>
                <a:srgbClr val="002060"/>
              </a:solidFill>
              <a:effectLst/>
            </a:rPr>
            <a:t>;</a:t>
          </a:r>
          <a:endParaRPr lang="ru-RU" b="0" dirty="0">
            <a:solidFill>
              <a:srgbClr val="002060"/>
            </a:solidFill>
            <a:effectLst/>
          </a:endParaRPr>
        </a:p>
      </dgm:t>
    </dgm:pt>
    <dgm:pt modelId="{411F8E13-70DD-4E0F-BD7C-9BF7C3B020BD}" type="parTrans" cxnId="{1C20D1D4-C585-46DB-99F5-8E760A159D77}">
      <dgm:prSet/>
      <dgm:spPr/>
      <dgm:t>
        <a:bodyPr/>
        <a:lstStyle/>
        <a:p>
          <a:endParaRPr lang="ru-RU"/>
        </a:p>
      </dgm:t>
    </dgm:pt>
    <dgm:pt modelId="{23D5269B-9108-49D7-BB3A-5B27724D578D}" type="sibTrans" cxnId="{1C20D1D4-C585-46DB-99F5-8E760A159D77}">
      <dgm:prSet/>
      <dgm:spPr/>
      <dgm:t>
        <a:bodyPr/>
        <a:lstStyle/>
        <a:p>
          <a:endParaRPr lang="ru-RU"/>
        </a:p>
      </dgm:t>
    </dgm:pt>
    <dgm:pt modelId="{DE507548-4834-4A70-B2A0-5EC3D032FA72}">
      <dgm:prSet phldrT="[Текст]"/>
      <dgm:spPr/>
      <dgm:t>
        <a:bodyPr/>
        <a:lstStyle/>
        <a:p>
          <a:r>
            <a:rPr lang="ru-RU" b="0" dirty="0" smtClean="0">
              <a:solidFill>
                <a:srgbClr val="002060"/>
              </a:solidFill>
              <a:effectLst/>
            </a:rPr>
            <a:t>усиление контроля за использованием бюджетных средств за счет внедрения усовершенствованной системы муниципального финансового контроля, в том числе в сфере закупок</a:t>
          </a:r>
          <a:r>
            <a:rPr lang="en-US" b="0" dirty="0" smtClean="0">
              <a:solidFill>
                <a:srgbClr val="002060"/>
              </a:solidFill>
              <a:effectLst/>
            </a:rPr>
            <a:t>;</a:t>
          </a:r>
          <a:endParaRPr lang="ru-RU" b="0" dirty="0">
            <a:solidFill>
              <a:srgbClr val="002060"/>
            </a:solidFill>
            <a:effectLst/>
          </a:endParaRPr>
        </a:p>
      </dgm:t>
    </dgm:pt>
    <dgm:pt modelId="{87B08A3A-F056-4B74-B10A-B8AE45742CC9}" type="parTrans" cxnId="{A1580547-E5AB-4705-9DBC-7A3D700B358E}">
      <dgm:prSet/>
      <dgm:spPr/>
      <dgm:t>
        <a:bodyPr/>
        <a:lstStyle/>
        <a:p>
          <a:endParaRPr lang="ru-RU"/>
        </a:p>
      </dgm:t>
    </dgm:pt>
    <dgm:pt modelId="{A721A2CF-0964-454C-A7F5-8E5D25DF6629}" type="sibTrans" cxnId="{A1580547-E5AB-4705-9DBC-7A3D700B358E}">
      <dgm:prSet/>
      <dgm:spPr/>
      <dgm:t>
        <a:bodyPr/>
        <a:lstStyle/>
        <a:p>
          <a:endParaRPr lang="ru-RU"/>
        </a:p>
      </dgm:t>
    </dgm:pt>
    <dgm:pt modelId="{DE5A1877-B2D9-4409-B6FE-8362FF14F939}">
      <dgm:prSet phldrT="[Текст]"/>
      <dgm:spPr/>
      <dgm:t>
        <a:bodyPr/>
        <a:lstStyle/>
        <a:p>
          <a:r>
            <a:rPr lang="ru-RU" b="0" dirty="0" smtClean="0">
              <a:solidFill>
                <a:srgbClr val="002060"/>
              </a:solidFill>
              <a:effectLst/>
            </a:rPr>
            <a:t>повышение прозрачности бюджета муниципального района и бюджетного процесса в целом.</a:t>
          </a:r>
          <a:endParaRPr lang="ru-RU" b="0" dirty="0">
            <a:solidFill>
              <a:srgbClr val="002060"/>
            </a:solidFill>
            <a:effectLst/>
          </a:endParaRPr>
        </a:p>
      </dgm:t>
    </dgm:pt>
    <dgm:pt modelId="{A90AAD19-53DD-4197-B225-CF3FC35D1E82}" type="parTrans" cxnId="{985E0B06-3728-4BE9-8F7B-1064766B2557}">
      <dgm:prSet/>
      <dgm:spPr/>
      <dgm:t>
        <a:bodyPr/>
        <a:lstStyle/>
        <a:p>
          <a:endParaRPr lang="ru-RU"/>
        </a:p>
      </dgm:t>
    </dgm:pt>
    <dgm:pt modelId="{64EE07AC-5658-4F85-8281-372555B8F917}" type="sibTrans" cxnId="{985E0B06-3728-4BE9-8F7B-1064766B2557}">
      <dgm:prSet/>
      <dgm:spPr/>
      <dgm:t>
        <a:bodyPr/>
        <a:lstStyle/>
        <a:p>
          <a:endParaRPr lang="ru-RU"/>
        </a:p>
      </dgm:t>
    </dgm:pt>
    <dgm:pt modelId="{21F7CC08-727E-40B2-B7A7-843318100CE6}" type="pres">
      <dgm:prSet presAssocID="{FF4BF2EB-20F7-48DD-83AE-BA36B35B82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FCB25-EBC1-460C-81D9-10E50B3252B7}" type="pres">
      <dgm:prSet presAssocID="{FC2B9456-92CB-4599-8C52-77330E5A5E5E}" presName="parentText" presStyleLbl="node1" presStyleIdx="0" presStyleCnt="1" custLinFactNeighborY="-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729C-1C2D-46D5-80C4-F9962CBDB334}" type="pres">
      <dgm:prSet presAssocID="{FC2B9456-92CB-4599-8C52-77330E5A5E5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B697DD-5FE9-4F15-B0D0-FB35D4DA261D}" type="presOf" srcId="{FF4BF2EB-20F7-48DD-83AE-BA36B35B8238}" destId="{21F7CC08-727E-40B2-B7A7-843318100CE6}" srcOrd="0" destOrd="0" presId="urn:microsoft.com/office/officeart/2005/8/layout/vList2"/>
    <dgm:cxn modelId="{13048120-9146-493F-9762-5AF3FE817CDE}" type="presOf" srcId="{DE5A1877-B2D9-4409-B6FE-8362FF14F939}" destId="{7966729C-1C2D-46D5-80C4-F9962CBDB334}" srcOrd="0" destOrd="4" presId="urn:microsoft.com/office/officeart/2005/8/layout/vList2"/>
    <dgm:cxn modelId="{D73FBE1D-3F9B-4302-A196-0CB010FB95AA}" srcId="{FC2B9456-92CB-4599-8C52-77330E5A5E5E}" destId="{39B7210A-1462-403E-ABA1-DC170ED8053E}" srcOrd="1" destOrd="0" parTransId="{1BF7F181-542F-462B-855F-FD16E4CEB344}" sibTransId="{3E15CCA3-5035-4ED8-AAB4-5C252E0D9B7B}"/>
    <dgm:cxn modelId="{985FBCB8-71A9-4A1F-940E-8D8D6146407E}" srcId="{FF4BF2EB-20F7-48DD-83AE-BA36B35B8238}" destId="{FC2B9456-92CB-4599-8C52-77330E5A5E5E}" srcOrd="0" destOrd="0" parTransId="{637C9842-4342-421F-B4A8-E0666AA63A3C}" sibTransId="{D1354694-7F17-4B2A-AEF5-3DAD5DCE7247}"/>
    <dgm:cxn modelId="{A1580547-E5AB-4705-9DBC-7A3D700B358E}" srcId="{FC2B9456-92CB-4599-8C52-77330E5A5E5E}" destId="{DE507548-4834-4A70-B2A0-5EC3D032FA72}" srcOrd="3" destOrd="0" parTransId="{87B08A3A-F056-4B74-B10A-B8AE45742CC9}" sibTransId="{A721A2CF-0964-454C-A7F5-8E5D25DF6629}"/>
    <dgm:cxn modelId="{6A9FCB77-AC32-408B-9AAD-63DFCF6287DE}" srcId="{FC2B9456-92CB-4599-8C52-77330E5A5E5E}" destId="{4E94A123-0FF1-47EE-970C-3AD7309C89AC}" srcOrd="0" destOrd="0" parTransId="{35E99536-73C1-4660-94D7-0ED5393EBED1}" sibTransId="{734A660B-DAED-4A73-8FCD-F388B857EEB0}"/>
    <dgm:cxn modelId="{EB07836B-7A12-4A6C-A0D2-03483BACE861}" type="presOf" srcId="{38A0F8E0-CD4E-41C8-A4BC-A465378D67F1}" destId="{7966729C-1C2D-46D5-80C4-F9962CBDB334}" srcOrd="0" destOrd="2" presId="urn:microsoft.com/office/officeart/2005/8/layout/vList2"/>
    <dgm:cxn modelId="{AFD3011C-8A67-4FD8-B870-2D7B7E5D292A}" type="presOf" srcId="{FC2B9456-92CB-4599-8C52-77330E5A5E5E}" destId="{2EBFCB25-EBC1-460C-81D9-10E50B3252B7}" srcOrd="0" destOrd="0" presId="urn:microsoft.com/office/officeart/2005/8/layout/vList2"/>
    <dgm:cxn modelId="{D53C80D4-39B0-43CE-8053-EF258CB7D61C}" type="presOf" srcId="{4E94A123-0FF1-47EE-970C-3AD7309C89AC}" destId="{7966729C-1C2D-46D5-80C4-F9962CBDB334}" srcOrd="0" destOrd="0" presId="urn:microsoft.com/office/officeart/2005/8/layout/vList2"/>
    <dgm:cxn modelId="{32FD7DC8-D48C-427E-BD29-81494BD4924B}" type="presOf" srcId="{DE507548-4834-4A70-B2A0-5EC3D032FA72}" destId="{7966729C-1C2D-46D5-80C4-F9962CBDB334}" srcOrd="0" destOrd="3" presId="urn:microsoft.com/office/officeart/2005/8/layout/vList2"/>
    <dgm:cxn modelId="{29C8CB43-D15D-452D-B007-0E504932E2EE}" type="presOf" srcId="{39B7210A-1462-403E-ABA1-DC170ED8053E}" destId="{7966729C-1C2D-46D5-80C4-F9962CBDB334}" srcOrd="0" destOrd="1" presId="urn:microsoft.com/office/officeart/2005/8/layout/vList2"/>
    <dgm:cxn modelId="{1C20D1D4-C585-46DB-99F5-8E760A159D77}" srcId="{FC2B9456-92CB-4599-8C52-77330E5A5E5E}" destId="{38A0F8E0-CD4E-41C8-A4BC-A465378D67F1}" srcOrd="2" destOrd="0" parTransId="{411F8E13-70DD-4E0F-BD7C-9BF7C3B020BD}" sibTransId="{23D5269B-9108-49D7-BB3A-5B27724D578D}"/>
    <dgm:cxn modelId="{985E0B06-3728-4BE9-8F7B-1064766B2557}" srcId="{FC2B9456-92CB-4599-8C52-77330E5A5E5E}" destId="{DE5A1877-B2D9-4409-B6FE-8362FF14F939}" srcOrd="4" destOrd="0" parTransId="{A90AAD19-53DD-4197-B225-CF3FC35D1E82}" sibTransId="{64EE07AC-5658-4F85-8281-372555B8F917}"/>
    <dgm:cxn modelId="{96EE8F5D-8ECC-4749-AE92-F7CBAE438B1A}" type="presParOf" srcId="{21F7CC08-727E-40B2-B7A7-843318100CE6}" destId="{2EBFCB25-EBC1-460C-81D9-10E50B3252B7}" srcOrd="0" destOrd="0" presId="urn:microsoft.com/office/officeart/2005/8/layout/vList2"/>
    <dgm:cxn modelId="{CFF4408C-0A50-434F-AB91-A8D6FA4DC6E9}" type="presParOf" srcId="{21F7CC08-727E-40B2-B7A7-843318100CE6}" destId="{7966729C-1C2D-46D5-80C4-F9962CBDB33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Балансировка районного бюджета в 2015 году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1AE6FB8A-00BC-47D8-91B5-156E5B080987}" type="presOf" srcId="{4226AF55-23EA-4EE8-8E30-407005848227}" destId="{3D2CA6F1-AD6E-4270-8DDB-4F9352946EB8}" srcOrd="0" destOrd="0" presId="urn:microsoft.com/office/officeart/2005/8/layout/target3"/>
    <dgm:cxn modelId="{6123C635-5382-4C8A-BEE6-F62675274383}" type="presOf" srcId="{A1C5E400-2EE0-4BAC-BDB5-CDB91C92629E}" destId="{EAF5F103-F5D0-4C03-8C15-0E529C859CA2}" srcOrd="0" destOrd="0" presId="urn:microsoft.com/office/officeart/2005/8/layout/target3"/>
    <dgm:cxn modelId="{8668A3C3-21A4-4787-9622-CAFC9804424A}" type="presOf" srcId="{A1C5E400-2EE0-4BAC-BDB5-CDB91C92629E}" destId="{C695E546-EBF8-465E-94CA-FF5BB422FB28}" srcOrd="1" destOrd="0" presId="urn:microsoft.com/office/officeart/2005/8/layout/target3"/>
    <dgm:cxn modelId="{8835CAA0-F682-4157-AC7F-05A1EEACA479}" type="presParOf" srcId="{3D2CA6F1-AD6E-4270-8DDB-4F9352946EB8}" destId="{F8FCC032-94FF-4770-A6DE-0724B6EFF102}" srcOrd="0" destOrd="0" presId="urn:microsoft.com/office/officeart/2005/8/layout/target3"/>
    <dgm:cxn modelId="{D9694467-FC77-46F1-9A10-47593CC9B437}" type="presParOf" srcId="{3D2CA6F1-AD6E-4270-8DDB-4F9352946EB8}" destId="{47530C6B-B73D-4CFB-83D6-8F2D768B8B3A}" srcOrd="1" destOrd="0" presId="urn:microsoft.com/office/officeart/2005/8/layout/target3"/>
    <dgm:cxn modelId="{E9FD88BF-0559-465B-A60B-A6CE6A335D66}" type="presParOf" srcId="{3D2CA6F1-AD6E-4270-8DDB-4F9352946EB8}" destId="{EAF5F103-F5D0-4C03-8C15-0E529C859CA2}" srcOrd="2" destOrd="0" presId="urn:microsoft.com/office/officeart/2005/8/layout/target3"/>
    <dgm:cxn modelId="{0A745E4C-E7F4-40C1-AA48-3F3A013DAE8E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Задачи бюджетной политики на среднесрочную перспективу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692434-C7BD-4029-83AC-C5B9068E83C3}" type="presOf" srcId="{A1C5E400-2EE0-4BAC-BDB5-CDB91C92629E}" destId="{EAF5F103-F5D0-4C03-8C15-0E529C859CA2}" srcOrd="0" destOrd="0" presId="urn:microsoft.com/office/officeart/2005/8/layout/target3"/>
    <dgm:cxn modelId="{46582679-A29A-4FBA-900F-2A39AA3B954A}" type="presOf" srcId="{A1C5E400-2EE0-4BAC-BDB5-CDB91C92629E}" destId="{C695E546-EBF8-465E-94CA-FF5BB422FB28}" srcOrd="1" destOrd="0" presId="urn:microsoft.com/office/officeart/2005/8/layout/target3"/>
    <dgm:cxn modelId="{D8602246-88BF-4A3A-AB66-B26BA9FF1EEC}" type="presOf" srcId="{4226AF55-23EA-4EE8-8E30-407005848227}" destId="{3D2CA6F1-AD6E-4270-8DDB-4F9352946EB8}" srcOrd="0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5386AB90-27D3-47F5-A9E7-67F3FE59F501}" type="presParOf" srcId="{3D2CA6F1-AD6E-4270-8DDB-4F9352946EB8}" destId="{F8FCC032-94FF-4770-A6DE-0724B6EFF102}" srcOrd="0" destOrd="0" presId="urn:microsoft.com/office/officeart/2005/8/layout/target3"/>
    <dgm:cxn modelId="{4663E160-6455-4A1A-A72E-CDC85965F228}" type="presParOf" srcId="{3D2CA6F1-AD6E-4270-8DDB-4F9352946EB8}" destId="{47530C6B-B73D-4CFB-83D6-8F2D768B8B3A}" srcOrd="1" destOrd="0" presId="urn:microsoft.com/office/officeart/2005/8/layout/target3"/>
    <dgm:cxn modelId="{34C1173A-9CAE-473D-988B-65ECDF248EA5}" type="presParOf" srcId="{3D2CA6F1-AD6E-4270-8DDB-4F9352946EB8}" destId="{EAF5F103-F5D0-4C03-8C15-0E529C859CA2}" srcOrd="2" destOrd="0" presId="urn:microsoft.com/office/officeart/2005/8/layout/target3"/>
    <dgm:cxn modelId="{96A5CE6C-F7D8-4569-B1F7-2D50405E17CB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Основные параметры районного бюджета на 2015-2017 годы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89A7B-2950-4DFC-8DE6-55DECDE235D9}" type="presOf" srcId="{4226AF55-23EA-4EE8-8E30-407005848227}" destId="{3D2CA6F1-AD6E-4270-8DDB-4F9352946EB8}" srcOrd="0" destOrd="0" presId="urn:microsoft.com/office/officeart/2005/8/layout/target3"/>
    <dgm:cxn modelId="{F8510DC8-CD6C-4FED-9AFB-6DC51330C3FB}" type="presOf" srcId="{A1C5E400-2EE0-4BAC-BDB5-CDB91C92629E}" destId="{EAF5F103-F5D0-4C03-8C15-0E529C859CA2}" srcOrd="0" destOrd="0" presId="urn:microsoft.com/office/officeart/2005/8/layout/target3"/>
    <dgm:cxn modelId="{BD2CAF86-F68B-4542-A8CA-3CA5881E4340}" type="presOf" srcId="{A1C5E400-2EE0-4BAC-BDB5-CDB91C92629E}" destId="{C695E546-EBF8-465E-94CA-FF5BB422FB28}" srcOrd="1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E940F854-53B0-49D3-B8BB-3D13E7C00C06}" type="presParOf" srcId="{3D2CA6F1-AD6E-4270-8DDB-4F9352946EB8}" destId="{F8FCC032-94FF-4770-A6DE-0724B6EFF102}" srcOrd="0" destOrd="0" presId="urn:microsoft.com/office/officeart/2005/8/layout/target3"/>
    <dgm:cxn modelId="{3364EE26-E04C-489C-BEA1-6EBD582ABF93}" type="presParOf" srcId="{3D2CA6F1-AD6E-4270-8DDB-4F9352946EB8}" destId="{47530C6B-B73D-4CFB-83D6-8F2D768B8B3A}" srcOrd="1" destOrd="0" presId="urn:microsoft.com/office/officeart/2005/8/layout/target3"/>
    <dgm:cxn modelId="{758B2F41-B340-463C-8317-87F015F866E6}" type="presParOf" srcId="{3D2CA6F1-AD6E-4270-8DDB-4F9352946EB8}" destId="{EAF5F103-F5D0-4C03-8C15-0E529C859CA2}" srcOrd="2" destOrd="0" presId="urn:microsoft.com/office/officeart/2005/8/layout/target3"/>
    <dgm:cxn modelId="{F3082DDA-E2E0-4628-B09F-C16BCF731F6E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Структура доходов районного бюджета в 2015 году в сравнении с 2014 годом (млн. руб.)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21F5D0-20A7-4283-A30B-3E570D6E2095}" type="presOf" srcId="{A1C5E400-2EE0-4BAC-BDB5-CDB91C92629E}" destId="{C695E546-EBF8-465E-94CA-FF5BB422FB28}" srcOrd="1" destOrd="0" presId="urn:microsoft.com/office/officeart/2005/8/layout/target3"/>
    <dgm:cxn modelId="{8AEDADE2-587F-4845-9C57-DDC219067EF9}" type="presOf" srcId="{A1C5E400-2EE0-4BAC-BDB5-CDB91C92629E}" destId="{EAF5F103-F5D0-4C03-8C15-0E529C859CA2}" srcOrd="0" destOrd="0" presId="urn:microsoft.com/office/officeart/2005/8/layout/target3"/>
    <dgm:cxn modelId="{0EA88345-8384-48CD-93D0-E5235054D6DB}" type="presOf" srcId="{4226AF55-23EA-4EE8-8E30-407005848227}" destId="{3D2CA6F1-AD6E-4270-8DDB-4F9352946EB8}" srcOrd="0" destOrd="0" presId="urn:microsoft.com/office/officeart/2005/8/layout/target3"/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17003F17-AE1E-41F9-8B86-76A3172D6C92}" type="presParOf" srcId="{3D2CA6F1-AD6E-4270-8DDB-4F9352946EB8}" destId="{F8FCC032-94FF-4770-A6DE-0724B6EFF102}" srcOrd="0" destOrd="0" presId="urn:microsoft.com/office/officeart/2005/8/layout/target3"/>
    <dgm:cxn modelId="{100344C6-3FCF-41C6-9AE4-3C5DA8364036}" type="presParOf" srcId="{3D2CA6F1-AD6E-4270-8DDB-4F9352946EB8}" destId="{47530C6B-B73D-4CFB-83D6-8F2D768B8B3A}" srcOrd="1" destOrd="0" presId="urn:microsoft.com/office/officeart/2005/8/layout/target3"/>
    <dgm:cxn modelId="{B83998E5-8CEC-4BF7-8A0E-99BF74264E87}" type="presParOf" srcId="{3D2CA6F1-AD6E-4270-8DDB-4F9352946EB8}" destId="{EAF5F103-F5D0-4C03-8C15-0E529C859CA2}" srcOrd="2" destOrd="0" presId="urn:microsoft.com/office/officeart/2005/8/layout/target3"/>
    <dgm:cxn modelId="{99AA9255-97E3-40DD-94E9-B1BE47F98497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26AF55-23EA-4EE8-8E30-40700584822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E400-2EE0-4BAC-BDB5-CDB91C92629E}">
      <dgm:prSet/>
      <dgm:spPr/>
      <dgm:t>
        <a:bodyPr/>
        <a:lstStyle/>
        <a:p>
          <a:pPr rtl="0"/>
          <a:r>
            <a:rPr lang="ru-RU" dirty="0" smtClean="0"/>
            <a:t>Структура безвозмездных поступлений  в 2014-2015 годах</a:t>
          </a:r>
          <a:endParaRPr lang="ru-RU" dirty="0"/>
        </a:p>
      </dgm:t>
    </dgm:pt>
    <dgm:pt modelId="{1B033D18-B38F-464E-AAC8-98A5055BB068}" type="parTrans" cxnId="{EC86156F-FD2B-44C8-A26F-69AAC8D344D7}">
      <dgm:prSet/>
      <dgm:spPr/>
      <dgm:t>
        <a:bodyPr/>
        <a:lstStyle/>
        <a:p>
          <a:endParaRPr lang="ru-RU"/>
        </a:p>
      </dgm:t>
    </dgm:pt>
    <dgm:pt modelId="{6DE39FB1-DB4B-41EF-826B-F399D6AC374C}" type="sibTrans" cxnId="{EC86156F-FD2B-44C8-A26F-69AAC8D344D7}">
      <dgm:prSet/>
      <dgm:spPr/>
      <dgm:t>
        <a:bodyPr/>
        <a:lstStyle/>
        <a:p>
          <a:endParaRPr lang="ru-RU"/>
        </a:p>
      </dgm:t>
    </dgm:pt>
    <dgm:pt modelId="{3D2CA6F1-AD6E-4270-8DDB-4F9352946EB8}" type="pres">
      <dgm:prSet presAssocID="{4226AF55-23EA-4EE8-8E30-4070058482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CC032-94FF-4770-A6DE-0724B6EFF102}" type="pres">
      <dgm:prSet presAssocID="{A1C5E400-2EE0-4BAC-BDB5-CDB91C92629E}" presName="circle1" presStyleLbl="node1" presStyleIdx="0" presStyleCnt="1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47530C6B-B73D-4CFB-83D6-8F2D768B8B3A}" type="pres">
      <dgm:prSet presAssocID="{A1C5E400-2EE0-4BAC-BDB5-CDB91C92629E}" presName="space" presStyleCnt="0"/>
      <dgm:spPr/>
    </dgm:pt>
    <dgm:pt modelId="{EAF5F103-F5D0-4C03-8C15-0E529C859CA2}" type="pres">
      <dgm:prSet presAssocID="{A1C5E400-2EE0-4BAC-BDB5-CDB91C92629E}" presName="rect1" presStyleLbl="alignAcc1" presStyleIdx="0" presStyleCnt="1" custLinFactNeighborX="-644" custLinFactNeighborY="25965"/>
      <dgm:spPr/>
      <dgm:t>
        <a:bodyPr/>
        <a:lstStyle/>
        <a:p>
          <a:endParaRPr lang="ru-RU"/>
        </a:p>
      </dgm:t>
    </dgm:pt>
    <dgm:pt modelId="{C695E546-EBF8-465E-94CA-FF5BB422FB28}" type="pres">
      <dgm:prSet presAssocID="{A1C5E400-2EE0-4BAC-BDB5-CDB91C9262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6156F-FD2B-44C8-A26F-69AAC8D344D7}" srcId="{4226AF55-23EA-4EE8-8E30-407005848227}" destId="{A1C5E400-2EE0-4BAC-BDB5-CDB91C92629E}" srcOrd="0" destOrd="0" parTransId="{1B033D18-B38F-464E-AAC8-98A5055BB068}" sibTransId="{6DE39FB1-DB4B-41EF-826B-F399D6AC374C}"/>
    <dgm:cxn modelId="{32789F2A-B905-4687-9FB3-D4B2AF0FEC52}" type="presOf" srcId="{4226AF55-23EA-4EE8-8E30-407005848227}" destId="{3D2CA6F1-AD6E-4270-8DDB-4F9352946EB8}" srcOrd="0" destOrd="0" presId="urn:microsoft.com/office/officeart/2005/8/layout/target3"/>
    <dgm:cxn modelId="{0B0AB9F3-5C83-44E9-A393-3045DA9EE7F6}" type="presOf" srcId="{A1C5E400-2EE0-4BAC-BDB5-CDB91C92629E}" destId="{C695E546-EBF8-465E-94CA-FF5BB422FB28}" srcOrd="1" destOrd="0" presId="urn:microsoft.com/office/officeart/2005/8/layout/target3"/>
    <dgm:cxn modelId="{0E28B1C9-0984-47AE-BE41-314F8A849E1B}" type="presOf" srcId="{A1C5E400-2EE0-4BAC-BDB5-CDB91C92629E}" destId="{EAF5F103-F5D0-4C03-8C15-0E529C859CA2}" srcOrd="0" destOrd="0" presId="urn:microsoft.com/office/officeart/2005/8/layout/target3"/>
    <dgm:cxn modelId="{9F28407C-67BE-4E81-8416-8E5C795C63FB}" type="presParOf" srcId="{3D2CA6F1-AD6E-4270-8DDB-4F9352946EB8}" destId="{F8FCC032-94FF-4770-A6DE-0724B6EFF102}" srcOrd="0" destOrd="0" presId="urn:microsoft.com/office/officeart/2005/8/layout/target3"/>
    <dgm:cxn modelId="{5896563D-F38C-4EF2-8229-965D8044A55E}" type="presParOf" srcId="{3D2CA6F1-AD6E-4270-8DDB-4F9352946EB8}" destId="{47530C6B-B73D-4CFB-83D6-8F2D768B8B3A}" srcOrd="1" destOrd="0" presId="urn:microsoft.com/office/officeart/2005/8/layout/target3"/>
    <dgm:cxn modelId="{E4C4EF6D-787A-44B5-94E6-1EDAE8EB19A2}" type="presParOf" srcId="{3D2CA6F1-AD6E-4270-8DDB-4F9352946EB8}" destId="{EAF5F103-F5D0-4C03-8C15-0E529C859CA2}" srcOrd="2" destOrd="0" presId="urn:microsoft.com/office/officeart/2005/8/layout/target3"/>
    <dgm:cxn modelId="{14280B00-6BEF-4223-8096-C9DEBAE61596}" type="presParOf" srcId="{3D2CA6F1-AD6E-4270-8DDB-4F9352946EB8}" destId="{C695E546-EBF8-465E-94CA-FF5BB422FB2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0.4205</cdr:x>
      <cdr:y>0.10007</cdr:y>
    </cdr:from>
    <cdr:to>
      <cdr:x>1</cdr:x>
      <cdr:y>0.19173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56194" y="504056"/>
          <a:ext cx="242027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 smtClean="0">
              <a:solidFill>
                <a:srgbClr val="FFFF00"/>
              </a:solidFill>
            </a:rPr>
            <a:t>6 791,6 млн. руб.</a:t>
          </a:r>
          <a:endParaRPr lang="ru-RU" sz="2400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0.63115</cdr:x>
      <cdr:y>0.02172</cdr:y>
    </cdr:from>
    <cdr:to>
      <cdr:x>0.7623</cdr:x>
      <cdr:y>0.08084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4616" y="128684"/>
          <a:ext cx="1152128" cy="350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2015 год</a:t>
          </a:r>
          <a:endParaRPr lang="ru-RU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0.91676</cdr:x>
      <cdr:y>0.01274</cdr:y>
    </cdr:from>
    <cdr:to>
      <cdr:x>0.98999</cdr:x>
      <cdr:y>0.03526</cdr:y>
    </cdr:to>
    <cdr:sp macro="" textlink="">
      <cdr:nvSpPr>
        <cdr:cNvPr id="39936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280624" y="122847"/>
          <a:ext cx="980646" cy="2114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0.31452</cdr:x>
      <cdr:y>0</cdr:y>
    </cdr:from>
    <cdr:to>
      <cdr:x>0.53226</cdr:x>
      <cdr:y>0.1125</cdr:y>
    </cdr:to>
    <cdr:sp macro="" textlink="">
      <cdr:nvSpPr>
        <cdr:cNvPr id="39936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08312" y="0"/>
          <a:ext cx="1944216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Arial Cyr"/>
              <a:cs typeface="Arial Cyr"/>
            </a:rPr>
            <a:t>Всего МБТ </a:t>
          </a:r>
        </a:p>
        <a:p xmlns:a="http://schemas.openxmlformats.org/drawingml/2006/main">
          <a:pPr algn="ctr" rtl="0">
            <a:defRPr sz="1000"/>
          </a:pPr>
          <a:r>
            <a:rPr lang="ru-RU" sz="180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Arial Cyr"/>
              <a:cs typeface="Arial Cyr"/>
            </a:rPr>
            <a:t> 6 030,3 </a:t>
          </a:r>
          <a:r>
            <a:rPr lang="ru-RU" sz="1800" i="0" u="none" strike="noStrike" baseline="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 Cyr"/>
              <a:cs typeface="Arial Cyr"/>
            </a:rPr>
            <a:t>млн.руб</a:t>
          </a:r>
          <a:r>
            <a:rPr lang="ru-RU" sz="180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Arial Cyr"/>
              <a:cs typeface="Arial Cyr"/>
            </a:rPr>
            <a:t>.</a:t>
          </a:r>
        </a:p>
      </cdr:txBody>
    </cdr:sp>
  </cdr:relSizeAnchor>
  <cdr:relSizeAnchor xmlns:cdr="http://schemas.openxmlformats.org/drawingml/2006/chartDrawing">
    <cdr:from>
      <cdr:x>0.53226</cdr:x>
      <cdr:y>0</cdr:y>
    </cdr:from>
    <cdr:to>
      <cdr:x>0.78226</cdr:x>
      <cdr:y>0.10643</cdr:y>
    </cdr:to>
    <cdr:sp macro="" textlink="">
      <cdr:nvSpPr>
        <cdr:cNvPr id="39936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2528" y="0"/>
          <a:ext cx="2232248" cy="6131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Arial Cyr"/>
              <a:cs typeface="Arial Cyr"/>
            </a:rPr>
            <a:t>Всего МБТ </a:t>
          </a:r>
        </a:p>
        <a:p xmlns:a="http://schemas.openxmlformats.org/drawingml/2006/main">
          <a:pPr algn="ctr" rtl="0">
            <a:defRPr sz="1000"/>
          </a:pPr>
          <a:r>
            <a:rPr lang="ru-RU" sz="180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Arial Cyr"/>
              <a:cs typeface="Arial Cyr"/>
            </a:rPr>
            <a:t>5 498,8 </a:t>
          </a:r>
          <a:r>
            <a:rPr lang="ru-RU" sz="1800" i="0" u="none" strike="noStrike" baseline="0" dirty="0" err="1">
              <a:solidFill>
                <a:schemeClr val="tx1">
                  <a:lumMod val="85000"/>
                  <a:lumOff val="15000"/>
                </a:schemeClr>
              </a:solidFill>
              <a:latin typeface="Arial Cyr"/>
              <a:cs typeface="Arial Cyr"/>
            </a:rPr>
            <a:t>млн.руб</a:t>
          </a:r>
          <a:r>
            <a:rPr lang="ru-RU" sz="180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Arial Cyr"/>
              <a:cs typeface="Arial Cyr"/>
            </a:rPr>
            <a:t>.</a:t>
          </a:r>
        </a:p>
      </cdr:txBody>
    </cdr:sp>
  </cdr:relSizeAnchor>
  <cdr:relSizeAnchor xmlns:cdr="http://schemas.openxmlformats.org/drawingml/2006/chartDrawing">
    <cdr:from>
      <cdr:x>0.78226</cdr:x>
      <cdr:y>0</cdr:y>
    </cdr:from>
    <cdr:to>
      <cdr:x>0.99194</cdr:x>
      <cdr:y>0.125</cdr:y>
    </cdr:to>
    <cdr:sp macro="" textlink="">
      <cdr:nvSpPr>
        <cdr:cNvPr id="39936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84776" y="0"/>
          <a:ext cx="1872208" cy="720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Arial Cyr"/>
              <a:cs typeface="Arial Cyr"/>
            </a:rPr>
            <a:t>Всего МБТ </a:t>
          </a:r>
        </a:p>
        <a:p xmlns:a="http://schemas.openxmlformats.org/drawingml/2006/main">
          <a:pPr algn="ctr" rtl="0">
            <a:defRPr sz="1000"/>
          </a:pPr>
          <a:r>
            <a:rPr lang="ru-RU" sz="180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Arial Cyr"/>
              <a:cs typeface="Arial Cyr"/>
            </a:rPr>
            <a:t>5 496,8 </a:t>
          </a:r>
          <a:r>
            <a:rPr lang="ru-RU" sz="1800" i="0" u="none" strike="noStrike" baseline="0" dirty="0" err="1">
              <a:solidFill>
                <a:schemeClr val="tx1">
                  <a:lumMod val="85000"/>
                  <a:lumOff val="15000"/>
                </a:schemeClr>
              </a:solidFill>
              <a:latin typeface="Arial Cyr"/>
              <a:cs typeface="Arial Cyr"/>
            </a:rPr>
            <a:t>млн.руб</a:t>
          </a:r>
          <a:r>
            <a:rPr lang="ru-RU" sz="1800" i="0" u="none" strike="noStrike" baseline="0" dirty="0">
              <a:solidFill>
                <a:schemeClr val="accent4">
                  <a:lumMod val="75000"/>
                </a:schemeClr>
              </a:solidFill>
              <a:latin typeface="Arial Cyr"/>
              <a:cs typeface="Arial Cyr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0.00806</cdr:x>
      <cdr:y>0.00491</cdr:y>
    </cdr:from>
    <cdr:to>
      <cdr:x>0.99194</cdr:x>
      <cdr:y>0.22222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28665"/>
          <a:ext cx="8784976" cy="1267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n-lt"/>
              <a:ea typeface="+mn-ea"/>
              <a:cs typeface="+mn-cs"/>
            </a:rPr>
            <a:t>- </a:t>
          </a:r>
          <a:r>
            <a:rPr lang="ru-RU" sz="2400" b="1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51</a:t>
          </a:r>
          <a:r>
            <a:rPr lang="ru-RU" sz="1600" b="1" dirty="0" smtClean="0">
              <a:latin typeface="+mn-lt"/>
              <a:ea typeface="+mn-ea"/>
              <a:cs typeface="+mn-cs"/>
            </a:rPr>
            <a:t> </a:t>
          </a:r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государственное полномочие в </a:t>
          </a:r>
          <a:r>
            <a:rPr lang="ru-RU" sz="1600" b="1" dirty="0">
              <a:solidFill>
                <a:schemeClr val="bg1"/>
              </a:solidFill>
              <a:latin typeface="+mn-lt"/>
              <a:ea typeface="+mn-ea"/>
              <a:cs typeface="+mn-cs"/>
            </a:rPr>
            <a:t>рамках более 20-ти федеральных и краевых </a:t>
          </a:r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законов</a:t>
          </a:r>
          <a:r>
            <a:rPr lang="en-US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;</a:t>
          </a:r>
          <a:endParaRPr lang="ru-RU" sz="1600" b="1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600" b="1" dirty="0" smtClean="0">
              <a:latin typeface="+mn-lt"/>
              <a:ea typeface="+mn-ea"/>
              <a:cs typeface="+mn-cs"/>
            </a:rPr>
            <a:t>- </a:t>
          </a:r>
          <a:r>
            <a:rPr lang="ru-RU" sz="2400" b="1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46</a:t>
          </a:r>
          <a:r>
            <a:rPr lang="ru-RU" sz="1600" b="1" dirty="0" smtClean="0">
              <a:latin typeface="+mn-lt"/>
              <a:ea typeface="+mn-ea"/>
              <a:cs typeface="+mn-cs"/>
            </a:rPr>
            <a:t> </a:t>
          </a:r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субвенций в 2015, 2017 годах (</a:t>
          </a:r>
          <a:r>
            <a:rPr lang="ru-RU" sz="2400" b="1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47 </a:t>
          </a:r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в </a:t>
          </a:r>
          <a:r>
            <a:rPr lang="ru-RU" sz="1600" b="1" dirty="0">
              <a:solidFill>
                <a:schemeClr val="bg1"/>
              </a:solidFill>
              <a:latin typeface="+mn-lt"/>
              <a:ea typeface="+mn-ea"/>
              <a:cs typeface="+mn-cs"/>
            </a:rPr>
            <a:t>2016 </a:t>
          </a:r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году)</a:t>
          </a:r>
          <a:r>
            <a:rPr lang="en-US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;</a:t>
          </a:r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</a:p>
        <a:p xmlns:a="http://schemas.openxmlformats.org/drawingml/2006/main">
          <a:r>
            <a:rPr lang="ru-RU" sz="1600" b="1" dirty="0" smtClean="0">
              <a:latin typeface="+mn-lt"/>
              <a:ea typeface="+mn-ea"/>
              <a:cs typeface="+mn-cs"/>
            </a:rPr>
            <a:t>- </a:t>
          </a:r>
          <a:r>
            <a:rPr lang="ru-RU" sz="2400" b="1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194</a:t>
          </a:r>
          <a:r>
            <a:rPr lang="ru-RU" sz="1600" b="1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 </a:t>
          </a:r>
          <a:r>
            <a:rPr lang="ru-RU" sz="1600" b="1" dirty="0">
              <a:solidFill>
                <a:schemeClr val="bg1"/>
              </a:solidFill>
              <a:latin typeface="+mn-lt"/>
              <a:ea typeface="+mn-ea"/>
              <a:cs typeface="+mn-cs"/>
            </a:rPr>
            <a:t>государственные </a:t>
          </a:r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функции</a:t>
          </a:r>
          <a:endParaRPr lang="ru-RU" sz="1600" b="1" dirty="0">
            <a:solidFill>
              <a:schemeClr val="bg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0.35925</cdr:x>
      <cdr:y>0.38723</cdr:y>
    </cdr:from>
    <cdr:to>
      <cdr:x>0.64958</cdr:x>
      <cdr:y>0.46679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7711" y="2142944"/>
          <a:ext cx="2592354" cy="440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FF0000"/>
              </a:solidFill>
            </a:rPr>
            <a:t>(- 426,2 млн. руб.)</a:t>
          </a:r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0.38748</cdr:x>
      <cdr:y>0.46842</cdr:y>
    </cdr:from>
    <cdr:to>
      <cdr:x>0.62135</cdr:x>
      <cdr:y>0.98889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59772" y="2592288"/>
          <a:ext cx="2088232" cy="2880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С 2015 года основная часть мер социальной поддержки населения будет осуществляться напрямую из краевого бюджета</a:t>
          </a:r>
          <a:endParaRPr lang="ru-RU" sz="2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0.18141</cdr:x>
      <cdr:y>0.18538</cdr:y>
    </cdr:from>
    <cdr:to>
      <cdr:x>0.39052</cdr:x>
      <cdr:y>0.23631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27187" y="1008062"/>
          <a:ext cx="1960563" cy="277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0.22351</cdr:x>
      <cdr:y>0.28729</cdr:y>
    </cdr:from>
    <cdr:to>
      <cdr:x>0.31407</cdr:x>
      <cdr:y>0.34798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400093">
          <a:off x="1963489" y="1654990"/>
          <a:ext cx="795651" cy="34957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0.61135</cdr:x>
      <cdr:y>0.55</cdr:y>
    </cdr:from>
    <cdr:to>
      <cdr:x>1</cdr:x>
      <cdr:y>0.8875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5370693" y="3168352"/>
          <a:ext cx="3414281" cy="1944216"/>
        </a:xfrm>
        <a:prstGeom xmlns:a="http://schemas.openxmlformats.org/drawingml/2006/main" prst="wedgeRoundRectCallout">
          <a:avLst>
            <a:gd name="adj1" fmla="val -47147"/>
            <a:gd name="adj2" fmla="val -111103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rgbClr val="002060"/>
              </a:solidFill>
            </a:rPr>
            <a:t>Одна из причин снижения - резервирование средств в краевом бюджете и не предоставление дотаций в районный бюджет в плановом периоде в полном объеме.</a:t>
          </a:r>
          <a:endParaRPr lang="ru-RU" sz="18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0.09016</cdr:x>
      <cdr:y>0.05</cdr:y>
    </cdr:from>
    <cdr:to>
      <cdr:x>0.30328</cdr:x>
      <cdr:y>0.1125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92088" y="288032"/>
          <a:ext cx="187220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2060"/>
              </a:solidFill>
            </a:rPr>
            <a:t>824,7 млн. руб.</a:t>
          </a:r>
          <a:endParaRPr lang="ru-RU" sz="2000" b="1" dirty="0">
            <a:solidFill>
              <a:srgbClr val="00206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0.19672</cdr:x>
      <cdr:y>0.07595</cdr:y>
    </cdr:from>
    <cdr:to>
      <cdr:x>0.77869</cdr:x>
      <cdr:y>0.13924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2" y="432048"/>
          <a:ext cx="51125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bg1"/>
              </a:solidFill>
            </a:rPr>
            <a:t>Требования ст. 184.1 Бюджетного кодекса РФ</a:t>
          </a:r>
          <a:endParaRPr lang="ru-RU" sz="20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11933-6BBE-4DE0-B349-832CBC941C0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F8181-0DD7-4612-A8C6-28048C309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12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F8181-0DD7-4612-A8C6-28048C3091F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40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1342-635C-45BE-8C3D-DF256F87990D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60ED9-1D0E-4170-8707-3DBAB46AB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08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5062D-BF30-4FF7-8C35-E06F5A9D80C4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D7CC0-3754-494A-AF14-D094D141E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62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9296F-7BBB-46E1-BAD0-B9B8059C994E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53FE1-F8A2-4B4F-8C0F-D092DFA46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46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A5B0-5C9C-40D0-9C5F-5E2CB8F53D14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C5C6-2604-40D8-9B16-EA7EB08D8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41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D30E3-C7ED-44BC-B747-67949CFB4D55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34F70-6DBD-4545-9D56-4B36CA305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08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DC73-7C36-4314-B2BA-1B3C94558533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F407-5F8E-4F97-A605-8C39995D1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4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D5796-75C5-4A27-A203-BAEDBB3ACDC7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4543-8E75-4785-A132-1FB8C5268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371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2C8F-11F1-4A49-B441-3574E6B1F0DB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BA34-7C4E-4667-A1A6-49C24F5DD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79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4676-18E0-4139-8CDB-FA03BEE5368F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4EB4-A5E5-4CEF-B446-E4CB7B83B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2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95479-5553-41AE-8CD3-F98554A83500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B486-6AD7-4F5C-A0CE-FA4AFF64B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22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C12E-5908-490E-895E-D3B37DB51D52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7E45-7525-4FE6-B02C-E6CBF80C9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81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141A17-346A-4DEB-9756-A95B0215473D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300030-5A7C-49EE-B902-9E3C178D2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microsoft.com/office/2007/relationships/hdphoto" Target="../media/hdphoto1.wdp"/><Relationship Id="rId7" Type="http://schemas.openxmlformats.org/officeDocument/2006/relationships/diagramColors" Target="../diagrams/colors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11" Type="http://schemas.openxmlformats.org/officeDocument/2006/relationships/diagramColors" Target="../diagrams/colors14.xml"/><Relationship Id="rId5" Type="http://schemas.openxmlformats.org/officeDocument/2006/relationships/diagramLayout" Target="../diagrams/layout13.xml"/><Relationship Id="rId10" Type="http://schemas.openxmlformats.org/officeDocument/2006/relationships/diagramQuickStyle" Target="../diagrams/quickStyle14.xml"/><Relationship Id="rId4" Type="http://schemas.openxmlformats.org/officeDocument/2006/relationships/diagramData" Target="../diagrams/data13.xml"/><Relationship Id="rId9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Data" Target="../diagrams/data17.xml"/><Relationship Id="rId18" Type="http://schemas.openxmlformats.org/officeDocument/2006/relationships/diagramLayout" Target="../diagrams/layout18.xml"/><Relationship Id="rId3" Type="http://schemas.microsoft.com/office/2007/relationships/hdphoto" Target="../media/hdphoto1.wdp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17" Type="http://schemas.openxmlformats.org/officeDocument/2006/relationships/diagramData" Target="../diagrams/data18.xml"/><Relationship Id="rId2" Type="http://schemas.openxmlformats.org/officeDocument/2006/relationships/image" Target="../media/image4.jpeg"/><Relationship Id="rId16" Type="http://schemas.openxmlformats.org/officeDocument/2006/relationships/diagramColors" Target="../diagrams/colors17.xml"/><Relationship Id="rId20" Type="http://schemas.openxmlformats.org/officeDocument/2006/relationships/diagramColors" Target="../diagrams/colors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5" Type="http://schemas.openxmlformats.org/officeDocument/2006/relationships/diagramQuickStyle" Target="../diagrams/quickStyle17.xml"/><Relationship Id="rId10" Type="http://schemas.openxmlformats.org/officeDocument/2006/relationships/diagramLayout" Target="../diagrams/layout16.xml"/><Relationship Id="rId19" Type="http://schemas.openxmlformats.org/officeDocument/2006/relationships/diagramQuickStyle" Target="../diagrams/quickStyle18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Relationship Id="rId14" Type="http://schemas.openxmlformats.org/officeDocument/2006/relationships/diagramLayout" Target="../diagrams/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microsoft.com/office/2007/relationships/hdphoto" Target="../media/hdphoto1.wdp"/><Relationship Id="rId7" Type="http://schemas.openxmlformats.org/officeDocument/2006/relationships/diagramColors" Target="../diagrams/colors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11" Type="http://schemas.openxmlformats.org/officeDocument/2006/relationships/diagramColors" Target="../diagrams/colors20.xml"/><Relationship Id="rId5" Type="http://schemas.openxmlformats.org/officeDocument/2006/relationships/diagramLayout" Target="../diagrams/layout19.xml"/><Relationship Id="rId10" Type="http://schemas.openxmlformats.org/officeDocument/2006/relationships/diagramQuickStyle" Target="../diagrams/quickStyle20.xml"/><Relationship Id="rId4" Type="http://schemas.openxmlformats.org/officeDocument/2006/relationships/diagramData" Target="../diagrams/data19.xml"/><Relationship Id="rId9" Type="http://schemas.openxmlformats.org/officeDocument/2006/relationships/diagramLayout" Target="../diagrams/layout2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diagramColors" Target="../diagrams/colors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diagramColors" Target="../diagrams/colors2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microsoft.com/office/2007/relationships/hdphoto" Target="../media/hdphoto1.wdp"/><Relationship Id="rId7" Type="http://schemas.openxmlformats.org/officeDocument/2006/relationships/diagramColors" Target="../diagrams/colors2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4.xml"/><Relationship Id="rId5" Type="http://schemas.openxmlformats.org/officeDocument/2006/relationships/diagramData" Target="../diagrams/data24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microsoft.com/office/2007/relationships/hdphoto" Target="../media/hdphoto1.wdp"/><Relationship Id="rId7" Type="http://schemas.openxmlformats.org/officeDocument/2006/relationships/diagramColors" Target="../diagrams/colors2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6.xml"/><Relationship Id="rId5" Type="http://schemas.openxmlformats.org/officeDocument/2006/relationships/diagramData" Target="../diagrams/data26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microsoft.com/office/2007/relationships/hdphoto" Target="../media/hdphoto1.wdp"/><Relationship Id="rId7" Type="http://schemas.openxmlformats.org/officeDocument/2006/relationships/diagramLayout" Target="../diagrams/layout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7.xml"/><Relationship Id="rId5" Type="http://schemas.openxmlformats.org/officeDocument/2006/relationships/image" Target="../media/image8.png"/><Relationship Id="rId4" Type="http://schemas.openxmlformats.org/officeDocument/2006/relationships/chart" Target="../charts/chart11.xml"/><Relationship Id="rId9" Type="http://schemas.openxmlformats.org/officeDocument/2006/relationships/diagramColors" Target="../diagrams/colors2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diagramColors" Target="../diagrams/colors2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microsoft.com/office/2007/relationships/hdphoto" Target="../media/hdphoto1.wdp"/><Relationship Id="rId7" Type="http://schemas.openxmlformats.org/officeDocument/2006/relationships/diagramColors" Target="../diagrams/colors2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3" Type="http://schemas.microsoft.com/office/2007/relationships/hdphoto" Target="../media/hdphoto1.wdp"/><Relationship Id="rId7" Type="http://schemas.openxmlformats.org/officeDocument/2006/relationships/diagramLayout" Target="../diagrams/layout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0.xml"/><Relationship Id="rId5" Type="http://schemas.openxmlformats.org/officeDocument/2006/relationships/image" Target="../media/image9.png"/><Relationship Id="rId4" Type="http://schemas.openxmlformats.org/officeDocument/2006/relationships/chart" Target="../charts/chart13.xml"/><Relationship Id="rId9" Type="http://schemas.openxmlformats.org/officeDocument/2006/relationships/diagramColors" Target="../diagrams/colors3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diagramColors" Target="../diagrams/colors3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11" Type="http://schemas.openxmlformats.org/officeDocument/2006/relationships/image" Target="../media/image13.jpeg"/><Relationship Id="rId5" Type="http://schemas.openxmlformats.org/officeDocument/2006/relationships/diagramLayout" Target="../diagrams/layout31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31.xml"/><Relationship Id="rId9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diagramColors" Target="../diagrams/colors3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11" Type="http://schemas.openxmlformats.org/officeDocument/2006/relationships/image" Target="../media/image17.jpeg"/><Relationship Id="rId5" Type="http://schemas.openxmlformats.org/officeDocument/2006/relationships/diagramLayout" Target="../diagrams/layout32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32.xml"/><Relationship Id="rId9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3" Type="http://schemas.microsoft.com/office/2007/relationships/hdphoto" Target="../media/hdphoto1.wdp"/><Relationship Id="rId7" Type="http://schemas.openxmlformats.org/officeDocument/2006/relationships/diagramColors" Target="../diagrams/colors3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11" Type="http://schemas.openxmlformats.org/officeDocument/2006/relationships/diagramColors" Target="../diagrams/colors34.xml"/><Relationship Id="rId5" Type="http://schemas.openxmlformats.org/officeDocument/2006/relationships/diagramLayout" Target="../diagrams/layout33.xml"/><Relationship Id="rId10" Type="http://schemas.openxmlformats.org/officeDocument/2006/relationships/diagramQuickStyle" Target="../diagrams/quickStyle34.xml"/><Relationship Id="rId4" Type="http://schemas.openxmlformats.org/officeDocument/2006/relationships/diagramData" Target="../diagrams/data33.xml"/><Relationship Id="rId9" Type="http://schemas.openxmlformats.org/officeDocument/2006/relationships/diagramLayout" Target="../diagrams/layout3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5.xml"/><Relationship Id="rId5" Type="http://schemas.openxmlformats.org/officeDocument/2006/relationships/diagramData" Target="../diagrams/data35.xml"/><Relationship Id="rId10" Type="http://schemas.openxmlformats.org/officeDocument/2006/relationships/chart" Target="../charts/chart15.xml"/><Relationship Id="rId4" Type="http://schemas.microsoft.com/office/2007/relationships/hdphoto" Target="../media/hdphoto1.wdp"/><Relationship Id="rId9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6.xml"/><Relationship Id="rId13" Type="http://schemas.openxmlformats.org/officeDocument/2006/relationships/image" Target="../media/image25.jpeg"/><Relationship Id="rId3" Type="http://schemas.microsoft.com/office/2007/relationships/hdphoto" Target="../media/hdphoto1.wdp"/><Relationship Id="rId7" Type="http://schemas.openxmlformats.org/officeDocument/2006/relationships/diagramQuickStyle" Target="../diagrams/quickStyle36.xml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image" Target="../media/image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6.xml"/><Relationship Id="rId11" Type="http://schemas.openxmlformats.org/officeDocument/2006/relationships/image" Target="../media/image23.jpeg"/><Relationship Id="rId5" Type="http://schemas.openxmlformats.org/officeDocument/2006/relationships/diagramData" Target="../diagrams/data36.xml"/><Relationship Id="rId15" Type="http://schemas.openxmlformats.org/officeDocument/2006/relationships/image" Target="../media/image27.png"/><Relationship Id="rId10" Type="http://schemas.openxmlformats.org/officeDocument/2006/relationships/image" Target="../media/image22.jpeg"/><Relationship Id="rId4" Type="http://schemas.openxmlformats.org/officeDocument/2006/relationships/image" Target="../media/image20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13" Type="http://schemas.openxmlformats.org/officeDocument/2006/relationships/image" Target="../media/image31.jpeg"/><Relationship Id="rId18" Type="http://schemas.openxmlformats.org/officeDocument/2006/relationships/diagramColors" Target="../diagrams/colors39.xml"/><Relationship Id="rId26" Type="http://schemas.openxmlformats.org/officeDocument/2006/relationships/diagramColors" Target="../diagrams/colors41.xml"/><Relationship Id="rId3" Type="http://schemas.microsoft.com/office/2007/relationships/hdphoto" Target="../media/hdphoto1.wdp"/><Relationship Id="rId21" Type="http://schemas.openxmlformats.org/officeDocument/2006/relationships/diagramQuickStyle" Target="../diagrams/quickStyle40.xml"/><Relationship Id="rId34" Type="http://schemas.openxmlformats.org/officeDocument/2006/relationships/diagramColors" Target="../diagrams/colors43.xml"/><Relationship Id="rId7" Type="http://schemas.openxmlformats.org/officeDocument/2006/relationships/diagramQuickStyle" Target="../diagrams/quickStyle37.xml"/><Relationship Id="rId12" Type="http://schemas.openxmlformats.org/officeDocument/2006/relationships/diagramColors" Target="../diagrams/colors38.xml"/><Relationship Id="rId17" Type="http://schemas.openxmlformats.org/officeDocument/2006/relationships/diagramQuickStyle" Target="../diagrams/quickStyle39.xml"/><Relationship Id="rId25" Type="http://schemas.openxmlformats.org/officeDocument/2006/relationships/diagramQuickStyle" Target="../diagrams/quickStyle41.xml"/><Relationship Id="rId33" Type="http://schemas.openxmlformats.org/officeDocument/2006/relationships/diagramQuickStyle" Target="../diagrams/quickStyle43.xml"/><Relationship Id="rId2" Type="http://schemas.openxmlformats.org/officeDocument/2006/relationships/image" Target="../media/image4.jpeg"/><Relationship Id="rId16" Type="http://schemas.openxmlformats.org/officeDocument/2006/relationships/diagramLayout" Target="../diagrams/layout39.xml"/><Relationship Id="rId20" Type="http://schemas.openxmlformats.org/officeDocument/2006/relationships/diagramLayout" Target="../diagrams/layout40.xml"/><Relationship Id="rId29" Type="http://schemas.openxmlformats.org/officeDocument/2006/relationships/diagramQuickStyle" Target="../diagrams/quickStyle4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7.xml"/><Relationship Id="rId11" Type="http://schemas.openxmlformats.org/officeDocument/2006/relationships/diagramQuickStyle" Target="../diagrams/quickStyle38.xml"/><Relationship Id="rId24" Type="http://schemas.openxmlformats.org/officeDocument/2006/relationships/diagramLayout" Target="../diagrams/layout41.xml"/><Relationship Id="rId32" Type="http://schemas.openxmlformats.org/officeDocument/2006/relationships/diagramLayout" Target="../diagrams/layout43.xml"/><Relationship Id="rId5" Type="http://schemas.openxmlformats.org/officeDocument/2006/relationships/diagramData" Target="../diagrams/data37.xml"/><Relationship Id="rId15" Type="http://schemas.openxmlformats.org/officeDocument/2006/relationships/diagramData" Target="../diagrams/data39.xml"/><Relationship Id="rId23" Type="http://schemas.openxmlformats.org/officeDocument/2006/relationships/diagramData" Target="../diagrams/data41.xml"/><Relationship Id="rId28" Type="http://schemas.openxmlformats.org/officeDocument/2006/relationships/diagramLayout" Target="../diagrams/layout42.xml"/><Relationship Id="rId10" Type="http://schemas.openxmlformats.org/officeDocument/2006/relationships/diagramLayout" Target="../diagrams/layout38.xml"/><Relationship Id="rId19" Type="http://schemas.openxmlformats.org/officeDocument/2006/relationships/diagramData" Target="../diagrams/data40.xml"/><Relationship Id="rId31" Type="http://schemas.openxmlformats.org/officeDocument/2006/relationships/diagramData" Target="../diagrams/data43.xml"/><Relationship Id="rId4" Type="http://schemas.openxmlformats.org/officeDocument/2006/relationships/image" Target="../media/image30.jpeg"/><Relationship Id="rId9" Type="http://schemas.openxmlformats.org/officeDocument/2006/relationships/diagramData" Target="../diagrams/data38.xml"/><Relationship Id="rId14" Type="http://schemas.openxmlformats.org/officeDocument/2006/relationships/image" Target="../media/image32.jpeg"/><Relationship Id="rId22" Type="http://schemas.openxmlformats.org/officeDocument/2006/relationships/diagramColors" Target="../diagrams/colors40.xml"/><Relationship Id="rId27" Type="http://schemas.openxmlformats.org/officeDocument/2006/relationships/diagramData" Target="../diagrams/data42.xml"/><Relationship Id="rId30" Type="http://schemas.openxmlformats.org/officeDocument/2006/relationships/diagramColors" Target="../diagrams/colors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microsoft.com/office/2007/relationships/hdphoto" Target="../media/hdphoto1.wdp"/><Relationship Id="rId7" Type="http://schemas.openxmlformats.org/officeDocument/2006/relationships/diagramColors" Target="../diagrams/colors4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4.xml"/><Relationship Id="rId5" Type="http://schemas.openxmlformats.org/officeDocument/2006/relationships/diagramLayout" Target="../diagrams/layout44.xml"/><Relationship Id="rId4" Type="http://schemas.openxmlformats.org/officeDocument/2006/relationships/diagramData" Target="../diagrams/data4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microsoft.com/office/2007/relationships/hdphoto" Target="../media/hdphoto1.wdp"/><Relationship Id="rId7" Type="http://schemas.openxmlformats.org/officeDocument/2006/relationships/diagramColors" Target="../diagrams/colors4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5.xml"/><Relationship Id="rId5" Type="http://schemas.openxmlformats.org/officeDocument/2006/relationships/diagramLayout" Target="../diagrams/layout45.xml"/><Relationship Id="rId4" Type="http://schemas.openxmlformats.org/officeDocument/2006/relationships/diagramData" Target="../diagrams/data45.xml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diagramColors" Target="../diagrams/colors4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6.xml"/><Relationship Id="rId5" Type="http://schemas.openxmlformats.org/officeDocument/2006/relationships/diagramLayout" Target="../diagrams/layout46.xml"/><Relationship Id="rId10" Type="http://schemas.openxmlformats.org/officeDocument/2006/relationships/image" Target="../media/image36.png"/><Relationship Id="rId4" Type="http://schemas.openxmlformats.org/officeDocument/2006/relationships/diagramData" Target="../diagrams/data46.xml"/><Relationship Id="rId9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8.xml"/><Relationship Id="rId3" Type="http://schemas.microsoft.com/office/2007/relationships/hdphoto" Target="../media/hdphoto1.wdp"/><Relationship Id="rId7" Type="http://schemas.openxmlformats.org/officeDocument/2006/relationships/diagramColors" Target="../diagrams/colors4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7.xml"/><Relationship Id="rId11" Type="http://schemas.openxmlformats.org/officeDocument/2006/relationships/diagramColors" Target="../diagrams/colors48.xml"/><Relationship Id="rId5" Type="http://schemas.openxmlformats.org/officeDocument/2006/relationships/diagramLayout" Target="../diagrams/layout47.xml"/><Relationship Id="rId10" Type="http://schemas.openxmlformats.org/officeDocument/2006/relationships/diagramQuickStyle" Target="../diagrams/quickStyle48.xml"/><Relationship Id="rId4" Type="http://schemas.openxmlformats.org/officeDocument/2006/relationships/diagramData" Target="../diagrams/data47.xml"/><Relationship Id="rId9" Type="http://schemas.openxmlformats.org/officeDocument/2006/relationships/diagramLayout" Target="../diagrams/layout4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microsoft.com/office/2007/relationships/hdphoto" Target="../media/hdphoto1.wdp"/><Relationship Id="rId7" Type="http://schemas.openxmlformats.org/officeDocument/2006/relationships/diagramColors" Target="../diagrams/colors4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9.xml"/><Relationship Id="rId5" Type="http://schemas.openxmlformats.org/officeDocument/2006/relationships/diagramLayout" Target="../diagrams/layout49.xml"/><Relationship Id="rId4" Type="http://schemas.openxmlformats.org/officeDocument/2006/relationships/diagramData" Target="../diagrams/data4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openxmlformats.org/officeDocument/2006/relationships/diagramColors" Target="../diagrams/colors5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0.xml"/><Relationship Id="rId5" Type="http://schemas.openxmlformats.org/officeDocument/2006/relationships/diagramLayout" Target="../diagrams/layout50.xml"/><Relationship Id="rId4" Type="http://schemas.openxmlformats.org/officeDocument/2006/relationships/diagramData" Target="../diagrams/data50.xml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microsoft.com/office/2007/relationships/hdphoto" Target="../media/hdphoto1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chart" Target="../charts/chart5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597522014"/>
              </p:ext>
            </p:extLst>
          </p:nvPr>
        </p:nvGraphicFramePr>
        <p:xfrm>
          <a:off x="-36512" y="5387975"/>
          <a:ext cx="9217024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60648"/>
            <a:ext cx="1115615" cy="1415238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71533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000531744"/>
              </p:ext>
            </p:extLst>
          </p:nvPr>
        </p:nvGraphicFramePr>
        <p:xfrm>
          <a:off x="529208" y="116632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99792" y="1052736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FF00"/>
                </a:solidFill>
              </a:rPr>
              <a:t>Более 70%</a:t>
            </a:r>
          </a:p>
          <a:p>
            <a:r>
              <a:rPr lang="ru-RU" sz="2000" dirty="0" smtClean="0"/>
              <a:t>В связи с чем, на район действуют </a:t>
            </a:r>
            <a:r>
              <a:rPr lang="ru-RU" sz="2000" b="1" dirty="0" smtClean="0"/>
              <a:t>ограничения</a:t>
            </a:r>
            <a:r>
              <a:rPr lang="ru-RU" sz="2000" dirty="0" smtClean="0"/>
              <a:t> по </a:t>
            </a:r>
          </a:p>
          <a:p>
            <a:r>
              <a:rPr lang="ru-RU" sz="2000" b="1" dirty="0" smtClean="0"/>
              <a:t>п. 3, п. 4 ст. 136 БК РФ</a:t>
            </a:r>
            <a:r>
              <a:rPr lang="ru-RU" sz="2000" dirty="0" smtClean="0"/>
              <a:t>, в том числе на принятие и исполнение расходных обязательств, не отнесенных к вопросам местного значения муниципального района.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390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763889452"/>
              </p:ext>
            </p:extLst>
          </p:nvPr>
        </p:nvGraphicFramePr>
        <p:xfrm>
          <a:off x="467544" y="18864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0097555"/>
              </p:ext>
            </p:extLst>
          </p:nvPr>
        </p:nvGraphicFramePr>
        <p:xfrm>
          <a:off x="251520" y="1196752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4130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75862536"/>
              </p:ext>
            </p:extLst>
          </p:nvPr>
        </p:nvGraphicFramePr>
        <p:xfrm>
          <a:off x="467544" y="18864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C:\Users\skorin\Desktop\ПРЕЗЕНТАЦИЯ\Герб Красноярс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4" y="1009300"/>
            <a:ext cx="112450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403123434"/>
              </p:ext>
            </p:extLst>
          </p:nvPr>
        </p:nvGraphicFramePr>
        <p:xfrm>
          <a:off x="251520" y="1009300"/>
          <a:ext cx="2880320" cy="566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xmlns="" val="3582950897"/>
              </p:ext>
            </p:extLst>
          </p:nvPr>
        </p:nvGraphicFramePr>
        <p:xfrm>
          <a:off x="3131840" y="2132856"/>
          <a:ext cx="252028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xmlns="" val="1394912642"/>
              </p:ext>
            </p:extLst>
          </p:nvPr>
        </p:nvGraphicFramePr>
        <p:xfrm>
          <a:off x="5693178" y="1124744"/>
          <a:ext cx="33123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xmlns="" val="15689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558895947"/>
              </p:ext>
            </p:extLst>
          </p:nvPr>
        </p:nvGraphicFramePr>
        <p:xfrm>
          <a:off x="467544" y="18864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Требование </a:t>
            </a:r>
            <a:r>
              <a:rPr lang="ru-RU" sz="2000" dirty="0">
                <a:solidFill>
                  <a:srgbClr val="002060"/>
                </a:solidFill>
              </a:rPr>
              <a:t>статьи </a:t>
            </a:r>
            <a:r>
              <a:rPr lang="ru-RU" sz="2000" b="1" dirty="0">
                <a:solidFill>
                  <a:srgbClr val="002060"/>
                </a:solidFill>
              </a:rPr>
              <a:t>174.2 Бюджетного кодекса РФ </a:t>
            </a:r>
            <a:r>
              <a:rPr lang="ru-RU" sz="2000" dirty="0">
                <a:solidFill>
                  <a:srgbClr val="002060"/>
                </a:solidFill>
              </a:rPr>
              <a:t>о раздельном планировании бюджетных ассигнований на исполнение действующих и принимаемых </a:t>
            </a:r>
            <a:r>
              <a:rPr lang="ru-RU" sz="2000" dirty="0" smtClean="0">
                <a:solidFill>
                  <a:srgbClr val="002060"/>
                </a:solidFill>
              </a:rPr>
              <a:t>обязательств соблюдено. </a:t>
            </a:r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Принимаемые обязательства по итогам конкурсных процедур составили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059853002"/>
              </p:ext>
            </p:extLst>
          </p:nvPr>
        </p:nvGraphicFramePr>
        <p:xfrm>
          <a:off x="200131" y="2924944"/>
          <a:ext cx="8928992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8847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650577693"/>
              </p:ext>
            </p:extLst>
          </p:nvPr>
        </p:nvGraphicFramePr>
        <p:xfrm>
          <a:off x="467544" y="2762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2666851"/>
              </p:ext>
            </p:extLst>
          </p:nvPr>
        </p:nvGraphicFramePr>
        <p:xfrm>
          <a:off x="611560" y="908720"/>
          <a:ext cx="7835900" cy="5797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8100"/>
                <a:gridCol w="622300"/>
                <a:gridCol w="698500"/>
                <a:gridCol w="698500"/>
                <a:gridCol w="6985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Наименование мероприятия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Всего: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2015 год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2016 год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2017 год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Итого: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173,4   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106,5   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49,7   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17,2   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7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1. Капитальный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ремонт в образовательных учреждениях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75,7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41,4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34,3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2. Капитальный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ремонт в прочих муниципальных учреждениях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   38,3  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5,7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15,4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17,2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3. Ставки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диет сестер, введение доп. мест для детей до 3-х лет в ТМБДОУ "Дудинский центр развития ребенка - д/с "Белоснежка", доп. мест для воспитанников интерната от 11 до 18 лет в ТМКОУ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«Дудинская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средняя общеобразовательная школа №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1»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21,1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     21,1  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4. Взносы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 Рег. фонд кап. ремонта многоквартирных домов на территории Красноярского края, содержание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мун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. жилфонда, установка индивидуальных приборов учета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4,7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4,7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5. Обеспечение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мебелью, оборудованием МАУ "ЦРЗВС"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2,5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2,5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6. Предоставление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средств поселкам муниципального района, в рамках конкурса "Образцовый поселок Таймыра"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3,5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3,5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7. Замена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системы пожарной сигнализации и системы оповещения эвакуацией ДЮЦТТ "Юниор"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      2,2  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2,2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8. Привязка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типового проекта строительство школы на 100 мест в п.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Усть-Авам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г.п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. Дудинка, корректировка проекта на строительство интерната на 250 мест в п. Носок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с.п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. Караул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   12,4  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12,4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8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9. Мероприятия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 области устройства и содержания автодорог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2,9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2,9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10. Субсидирование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воздушных пассажирских перевозок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10,1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10,1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-    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1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24286224"/>
              </p:ext>
            </p:extLst>
          </p:nvPr>
        </p:nvGraphicFramePr>
        <p:xfrm>
          <a:off x="467544" y="44624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0491248"/>
              </p:ext>
            </p:extLst>
          </p:nvPr>
        </p:nvGraphicFramePr>
        <p:xfrm>
          <a:off x="323528" y="908720"/>
          <a:ext cx="8496944" cy="5850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6768752"/>
                <a:gridCol w="1152128"/>
              </a:tblGrid>
              <a:tr h="669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№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п/п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 ГРБС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Расходы на 2015 год (млн. руб.)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Управление образования Администрации муниципального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района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2 707,9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2.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Управление развития инфраструктуры Таймырского муниципального района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1 395,1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Управление муниципального заказа и потребительского рынка Администрации муниципального района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733,7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4.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Администрация муниципального района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619,3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5.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Финансовое управление Администрации муниципального района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776,7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Управление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соц. 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защиты населения Администрации муниципального района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155,8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7.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Управление по делам </a:t>
                      </a:r>
                      <a:r>
                        <a:rPr lang="ru-RU" sz="18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ГОиЧС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Администрации муниципального района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125,5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8.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Таймырский Долгано-Ненецкий районный Совет депутатов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68,9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9.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Управление имущественных отношений Таймырского муниципального района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23,5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10.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Контрольно-Счетная палата Таймырского муниципального района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17,9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11.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Избирательная комиссия Таймырского муниципального района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11,0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12.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Управление ЗАГС Администрации муниципального района 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8,0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ИТОГО: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6 643,4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94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37208327"/>
              </p:ext>
            </p:extLst>
          </p:nvPr>
        </p:nvGraphicFramePr>
        <p:xfrm>
          <a:off x="467544" y="18864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8589338"/>
              </p:ext>
            </p:extLst>
          </p:nvPr>
        </p:nvGraphicFramePr>
        <p:xfrm>
          <a:off x="107505" y="980728"/>
          <a:ext cx="8928992" cy="583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40152" y="1100419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Всего расходы в 2015 году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6 643,4 млн. руб. (100%)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1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8490691"/>
              </p:ext>
            </p:extLst>
          </p:nvPr>
        </p:nvGraphicFramePr>
        <p:xfrm>
          <a:off x="611560" y="980728"/>
          <a:ext cx="748883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931148382"/>
              </p:ext>
            </p:extLst>
          </p:nvPr>
        </p:nvGraphicFramePr>
        <p:xfrm>
          <a:off x="611560" y="116632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286674"/>
              </p:ext>
            </p:extLst>
          </p:nvPr>
        </p:nvGraphicFramePr>
        <p:xfrm>
          <a:off x="683568" y="4941168"/>
          <a:ext cx="7848871" cy="17697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96011"/>
                <a:gridCol w="1133665"/>
                <a:gridCol w="1098842"/>
                <a:gridCol w="1020353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 </a:t>
                      </a:r>
                      <a:r>
                        <a:rPr lang="ru-RU" sz="1800" b="0" u="none" strike="noStrike" dirty="0" smtClean="0">
                          <a:effectLst/>
                        </a:rPr>
                        <a:t>Наименование показателя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2015 год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2016 год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2017 год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effectLst/>
                        </a:rPr>
                        <a:t>ВСЕГО РАСХОДЫ:</a:t>
                      </a:r>
                      <a:endParaRPr lang="ru-RU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u="none" strike="noStrike" dirty="0">
                          <a:effectLst/>
                        </a:rPr>
                        <a:t>6 643,4 </a:t>
                      </a:r>
                      <a:endParaRPr lang="ru-RU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u="none" strike="noStrike" dirty="0">
                          <a:effectLst/>
                        </a:rPr>
                        <a:t>6 351,4 </a:t>
                      </a:r>
                      <a:endParaRPr lang="ru-RU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u="none" strike="noStrike" dirty="0">
                          <a:effectLst/>
                        </a:rPr>
                        <a:t>6 298,9 </a:t>
                      </a:r>
                      <a:endParaRPr lang="ru-RU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Расходы за счет собственных средств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3 705,6 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3 429,0 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3 </a:t>
                      </a:r>
                      <a:r>
                        <a:rPr lang="ru-RU" sz="1800" u="none" strike="noStrike" dirty="0" smtClean="0">
                          <a:effectLst/>
                        </a:rPr>
                        <a:t>378,5 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</a:rPr>
                        <a:t>Расходы </a:t>
                      </a:r>
                      <a:r>
                        <a:rPr lang="ru-RU" sz="1800" u="none" strike="noStrike" dirty="0">
                          <a:effectLst/>
                        </a:rPr>
                        <a:t>за счет целевых средств краевого бюджета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2 916,7 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2 900,3 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2 898,3 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Средства поселений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21,1 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22,1 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22,1 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9912" y="25649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2015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год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83226675"/>
              </p:ext>
            </p:extLst>
          </p:nvPr>
        </p:nvGraphicFramePr>
        <p:xfrm>
          <a:off x="467544" y="34891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367233"/>
              </p:ext>
            </p:extLst>
          </p:nvPr>
        </p:nvGraphicFramePr>
        <p:xfrm>
          <a:off x="107504" y="908720"/>
          <a:ext cx="892899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7138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848076"/>
              </p:ext>
            </p:extLst>
          </p:nvPr>
        </p:nvGraphicFramePr>
        <p:xfrm>
          <a:off x="0" y="1124744"/>
          <a:ext cx="9144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309158086"/>
              </p:ext>
            </p:extLst>
          </p:nvPr>
        </p:nvGraphicFramePr>
        <p:xfrm>
          <a:off x="611560" y="116632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2184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y\Desktop\ПРЕЗЕНТАЦИЯ\0_884f5_6bab7421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1206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346364570"/>
              </p:ext>
            </p:extLst>
          </p:nvPr>
        </p:nvGraphicFramePr>
        <p:xfrm>
          <a:off x="323528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16632"/>
            <a:ext cx="3256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2571" y="116632"/>
            <a:ext cx="3602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документы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2839594"/>
              </p:ext>
            </p:extLst>
          </p:nvPr>
        </p:nvGraphicFramePr>
        <p:xfrm>
          <a:off x="107504" y="1124744"/>
          <a:ext cx="8928992" cy="553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457" name="Picture 1" descr="C:\Users\Sergey\Desktop\ПРЕЗЕНТАЦИЯ\Человек с луп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1851" y="1174777"/>
            <a:ext cx="140114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467405176"/>
              </p:ext>
            </p:extLst>
          </p:nvPr>
        </p:nvGraphicFramePr>
        <p:xfrm>
          <a:off x="611560" y="116632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Стрелка вправо с вырезом 1"/>
          <p:cNvSpPr/>
          <p:nvPr/>
        </p:nvSpPr>
        <p:spPr>
          <a:xfrm rot="1544549">
            <a:off x="3711292" y="2504309"/>
            <a:ext cx="1800200" cy="392673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3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9669081"/>
              </p:ext>
            </p:extLst>
          </p:nvPr>
        </p:nvGraphicFramePr>
        <p:xfrm>
          <a:off x="323529" y="1124744"/>
          <a:ext cx="8373616" cy="5461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805"/>
                <a:gridCol w="5487438"/>
                <a:gridCol w="772791"/>
                <a:gridCol w="772791"/>
                <a:gridCol w="772791"/>
              </a:tblGrid>
              <a:tr h="289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муниципальной программы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2015 год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2016 год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2017 год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4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1.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Защита населения и территорий ТДНМР Красноярского края от чрезвычайных ситуаций природного и техногенного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характера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125,52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127,17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127,17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2.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Развитие образования </a:t>
                      </a:r>
                      <a:r>
                        <a:rPr lang="ru-RU" sz="1400" u="none" strike="noStrike" dirty="0" smtClean="0">
                          <a:effectLst/>
                        </a:rPr>
                        <a:t>ТДНМР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2 712,71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2 573,86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2 572,02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8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3.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Культура </a:t>
                      </a:r>
                      <a:r>
                        <a:rPr lang="ru-RU" sz="1400" u="none" strike="noStrike" dirty="0" smtClean="0">
                          <a:effectLst/>
                        </a:rPr>
                        <a:t>Таймыра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107,88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104,60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95,62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4.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Развитие физической культуры и спорта на территории Таймырского Долгано-Ненецкого муниципального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района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54,34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56,37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56,29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5.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Молодежь </a:t>
                      </a:r>
                      <a:r>
                        <a:rPr lang="ru-RU" sz="1400" u="none" strike="noStrike" dirty="0" smtClean="0">
                          <a:effectLst/>
                        </a:rPr>
                        <a:t>Таймыра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12,67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12,61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12,53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7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6.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Развитие малого и среднего предпринимательства в </a:t>
                      </a:r>
                      <a:r>
                        <a:rPr lang="ru-RU" sz="1400" u="none" strike="noStrike" dirty="0" smtClean="0">
                          <a:effectLst/>
                        </a:rPr>
                        <a:t>ТДНМР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0,51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0,51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0,51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04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7.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Создание условий для безопасного и комфортного функционирования объектов муниципальной собственности и обеспечения населения и учреждений жилищно-коммунальными услугами и топливно-энергетическими ресурсами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2 041,76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1 928,27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1 862,85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8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8.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Улучшение жилищных условий отдельных категорий граждан </a:t>
                      </a:r>
                      <a:r>
                        <a:rPr lang="ru-RU" sz="1400" u="none" strike="noStrike" dirty="0" smtClean="0">
                          <a:effectLst/>
                        </a:rPr>
                        <a:t>ТДНМР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15,51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15,57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14,51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5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9.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Развитие транспортно-дорожного комплекса </a:t>
                      </a:r>
                      <a:r>
                        <a:rPr lang="ru-RU" sz="1400" u="none" strike="noStrike" dirty="0" smtClean="0">
                          <a:effectLst/>
                        </a:rPr>
                        <a:t>ТДНМР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178,25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201,15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143,02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10.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Создание условий для сохранения традиционного образа жизни коренных малочисленных народов </a:t>
                      </a:r>
                      <a:r>
                        <a:rPr lang="ru-RU" sz="1400" u="none" strike="noStrike" dirty="0" smtClean="0">
                          <a:effectLst/>
                        </a:rPr>
                        <a:t>ТДНМР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163,28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162,66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162,66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11.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Развитие сельского хозяйства в Таймырском Долгано-Ненецком муниципальном </a:t>
                      </a:r>
                      <a:r>
                        <a:rPr lang="ru-RU" sz="1400" u="none" strike="noStrike" dirty="0" smtClean="0">
                          <a:effectLst/>
                        </a:rPr>
                        <a:t>районе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0,78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1,74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6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ИТОГО: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5 413,21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5 184,51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5 047,18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837702642"/>
              </p:ext>
            </p:extLst>
          </p:nvPr>
        </p:nvGraphicFramePr>
        <p:xfrm>
          <a:off x="467544" y="116632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7102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500861814"/>
              </p:ext>
            </p:extLst>
          </p:nvPr>
        </p:nvGraphicFramePr>
        <p:xfrm>
          <a:off x="467544" y="18864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039528"/>
              </p:ext>
            </p:extLst>
          </p:nvPr>
        </p:nvGraphicFramePr>
        <p:xfrm>
          <a:off x="251520" y="1124744"/>
          <a:ext cx="87129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0615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4867217"/>
              </p:ext>
            </p:extLst>
          </p:nvPr>
        </p:nvGraphicFramePr>
        <p:xfrm>
          <a:off x="179512" y="1096634"/>
          <a:ext cx="4104456" cy="396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410" name="Picture 2" descr="C:\Users\Sergey\Desktop\ПРЕЗЕНТАЦИЯ\Соцнаправленность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481224" cy="29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985323361"/>
              </p:ext>
            </p:extLst>
          </p:nvPr>
        </p:nvGraphicFramePr>
        <p:xfrm>
          <a:off x="443977" y="116632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4067944" y="4365104"/>
            <a:ext cx="4932040" cy="2304260"/>
            <a:chOff x="3220616" y="4437108"/>
            <a:chExt cx="4292161" cy="1841919"/>
          </a:xfrm>
        </p:grpSpPr>
        <p:sp>
          <p:nvSpPr>
            <p:cNvPr id="26" name="Полилиния 25"/>
            <p:cNvSpPr/>
            <p:nvPr/>
          </p:nvSpPr>
          <p:spPr>
            <a:xfrm>
              <a:off x="3245576" y="4437108"/>
              <a:ext cx="4267200" cy="560880"/>
            </a:xfrm>
            <a:custGeom>
              <a:avLst/>
              <a:gdLst>
                <a:gd name="connsiteX0" fmla="*/ 0 w 4267200"/>
                <a:gd name="connsiteY0" fmla="*/ 93482 h 560880"/>
                <a:gd name="connsiteX1" fmla="*/ 93482 w 4267200"/>
                <a:gd name="connsiteY1" fmla="*/ 0 h 560880"/>
                <a:gd name="connsiteX2" fmla="*/ 4173718 w 4267200"/>
                <a:gd name="connsiteY2" fmla="*/ 0 h 560880"/>
                <a:gd name="connsiteX3" fmla="*/ 4267200 w 4267200"/>
                <a:gd name="connsiteY3" fmla="*/ 93482 h 560880"/>
                <a:gd name="connsiteX4" fmla="*/ 4267200 w 4267200"/>
                <a:gd name="connsiteY4" fmla="*/ 467398 h 560880"/>
                <a:gd name="connsiteX5" fmla="*/ 4173718 w 4267200"/>
                <a:gd name="connsiteY5" fmla="*/ 560880 h 560880"/>
                <a:gd name="connsiteX6" fmla="*/ 93482 w 4267200"/>
                <a:gd name="connsiteY6" fmla="*/ 560880 h 560880"/>
                <a:gd name="connsiteX7" fmla="*/ 0 w 4267200"/>
                <a:gd name="connsiteY7" fmla="*/ 467398 h 560880"/>
                <a:gd name="connsiteX8" fmla="*/ 0 w 4267200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4173718" y="0"/>
                  </a:lnTo>
                  <a:cubicBezTo>
                    <a:pt x="4225347" y="0"/>
                    <a:pt x="4267200" y="41853"/>
                    <a:pt x="4267200" y="93482"/>
                  </a:cubicBezTo>
                  <a:lnTo>
                    <a:pt x="4267200" y="467398"/>
                  </a:lnTo>
                  <a:cubicBezTo>
                    <a:pt x="4267200" y="519027"/>
                    <a:pt x="4225347" y="560880"/>
                    <a:pt x="4173718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670" tIns="27380" rIns="188670" bIns="2738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В 2015 году </a:t>
              </a:r>
              <a:r>
                <a:rPr lang="ru-RU" sz="2400" kern="1200" dirty="0" smtClean="0">
                  <a:solidFill>
                    <a:srgbClr val="FFFF00"/>
                  </a:solidFill>
                </a:rPr>
                <a:t>3 665,3 млн. руб. (55,2%)</a:t>
              </a:r>
              <a:endParaRPr lang="ru-RU" sz="2400" kern="1200" dirty="0">
                <a:solidFill>
                  <a:srgbClr val="FFFF00"/>
                </a:solidFill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245577" y="5070270"/>
              <a:ext cx="4267200" cy="560880"/>
            </a:xfrm>
            <a:custGeom>
              <a:avLst/>
              <a:gdLst>
                <a:gd name="connsiteX0" fmla="*/ 0 w 4267200"/>
                <a:gd name="connsiteY0" fmla="*/ 93482 h 560880"/>
                <a:gd name="connsiteX1" fmla="*/ 93482 w 4267200"/>
                <a:gd name="connsiteY1" fmla="*/ 0 h 560880"/>
                <a:gd name="connsiteX2" fmla="*/ 4173718 w 4267200"/>
                <a:gd name="connsiteY2" fmla="*/ 0 h 560880"/>
                <a:gd name="connsiteX3" fmla="*/ 4267200 w 4267200"/>
                <a:gd name="connsiteY3" fmla="*/ 93482 h 560880"/>
                <a:gd name="connsiteX4" fmla="*/ 4267200 w 4267200"/>
                <a:gd name="connsiteY4" fmla="*/ 467398 h 560880"/>
                <a:gd name="connsiteX5" fmla="*/ 4173718 w 4267200"/>
                <a:gd name="connsiteY5" fmla="*/ 560880 h 560880"/>
                <a:gd name="connsiteX6" fmla="*/ 93482 w 4267200"/>
                <a:gd name="connsiteY6" fmla="*/ 560880 h 560880"/>
                <a:gd name="connsiteX7" fmla="*/ 0 w 4267200"/>
                <a:gd name="connsiteY7" fmla="*/ 467398 h 560880"/>
                <a:gd name="connsiteX8" fmla="*/ 0 w 4267200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4173718" y="0"/>
                  </a:lnTo>
                  <a:cubicBezTo>
                    <a:pt x="4225347" y="0"/>
                    <a:pt x="4267200" y="41853"/>
                    <a:pt x="4267200" y="93482"/>
                  </a:cubicBezTo>
                  <a:lnTo>
                    <a:pt x="4267200" y="467398"/>
                  </a:lnTo>
                  <a:cubicBezTo>
                    <a:pt x="4267200" y="519027"/>
                    <a:pt x="4225347" y="560880"/>
                    <a:pt x="4173718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670" tIns="27380" rIns="188670" bIns="2738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В 2016 году </a:t>
              </a:r>
              <a:r>
                <a:rPr lang="ru-RU" sz="2400" kern="1200" dirty="0" smtClean="0">
                  <a:solidFill>
                    <a:srgbClr val="FFFF00"/>
                  </a:solidFill>
                </a:rPr>
                <a:t>3 494,5 млн. руб. (55,0%)</a:t>
              </a:r>
              <a:endParaRPr lang="ru-RU" sz="2400" kern="1200" dirty="0">
                <a:solidFill>
                  <a:srgbClr val="FFFF00"/>
                </a:solidFill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3220616" y="5718147"/>
              <a:ext cx="4267200" cy="560880"/>
            </a:xfrm>
            <a:custGeom>
              <a:avLst/>
              <a:gdLst>
                <a:gd name="connsiteX0" fmla="*/ 0 w 4267200"/>
                <a:gd name="connsiteY0" fmla="*/ 93482 h 560880"/>
                <a:gd name="connsiteX1" fmla="*/ 93482 w 4267200"/>
                <a:gd name="connsiteY1" fmla="*/ 0 h 560880"/>
                <a:gd name="connsiteX2" fmla="*/ 4173718 w 4267200"/>
                <a:gd name="connsiteY2" fmla="*/ 0 h 560880"/>
                <a:gd name="connsiteX3" fmla="*/ 4267200 w 4267200"/>
                <a:gd name="connsiteY3" fmla="*/ 93482 h 560880"/>
                <a:gd name="connsiteX4" fmla="*/ 4267200 w 4267200"/>
                <a:gd name="connsiteY4" fmla="*/ 467398 h 560880"/>
                <a:gd name="connsiteX5" fmla="*/ 4173718 w 4267200"/>
                <a:gd name="connsiteY5" fmla="*/ 560880 h 560880"/>
                <a:gd name="connsiteX6" fmla="*/ 93482 w 4267200"/>
                <a:gd name="connsiteY6" fmla="*/ 560880 h 560880"/>
                <a:gd name="connsiteX7" fmla="*/ 0 w 4267200"/>
                <a:gd name="connsiteY7" fmla="*/ 467398 h 560880"/>
                <a:gd name="connsiteX8" fmla="*/ 0 w 4267200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4173718" y="0"/>
                  </a:lnTo>
                  <a:cubicBezTo>
                    <a:pt x="4225347" y="0"/>
                    <a:pt x="4267200" y="41853"/>
                    <a:pt x="4267200" y="93482"/>
                  </a:cubicBezTo>
                  <a:lnTo>
                    <a:pt x="4267200" y="467398"/>
                  </a:lnTo>
                  <a:cubicBezTo>
                    <a:pt x="4267200" y="519027"/>
                    <a:pt x="4225347" y="560880"/>
                    <a:pt x="4173718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670" tIns="27380" rIns="188670" bIns="2738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В 2017 году </a:t>
              </a:r>
              <a:r>
                <a:rPr lang="ru-RU" sz="2400" kern="1200" dirty="0" smtClean="0">
                  <a:solidFill>
                    <a:srgbClr val="FFFF00"/>
                  </a:solidFill>
                </a:rPr>
                <a:t>3 415,2 млн. руб. (54,2%)</a:t>
              </a:r>
              <a:endParaRPr lang="ru-RU" sz="2400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1" name="Нашивка 30"/>
          <p:cNvSpPr/>
          <p:nvPr/>
        </p:nvSpPr>
        <p:spPr>
          <a:xfrm rot="10800000">
            <a:off x="1829577" y="2564904"/>
            <a:ext cx="720080" cy="79208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7" y="479715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Отрасли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Образование</a:t>
            </a:r>
            <a:r>
              <a:rPr lang="en-US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Здравоохранение</a:t>
            </a:r>
            <a:r>
              <a:rPr lang="en-US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Социальная защита населения</a:t>
            </a:r>
            <a:r>
              <a:rPr lang="en-US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Культура</a:t>
            </a:r>
            <a:r>
              <a:rPr lang="en-US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Физкультура и спорт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67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527708477"/>
              </p:ext>
            </p:extLst>
          </p:nvPr>
        </p:nvGraphicFramePr>
        <p:xfrm>
          <a:off x="466185" y="44624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3214688" y="843975"/>
            <a:ext cx="278606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Изменение сети учреждений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500063" y="1428750"/>
            <a:ext cx="2286000" cy="523875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b="1" dirty="0">
                <a:solidFill>
                  <a:srgbClr val="006600"/>
                </a:solidFill>
              </a:rPr>
              <a:t>Реорганизация путем присоединения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500063" y="2071688"/>
            <a:ext cx="2286000" cy="898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300" b="1" dirty="0">
                <a:solidFill>
                  <a:schemeClr val="accent2"/>
                </a:solidFill>
              </a:rPr>
              <a:t>ТМК ОУ «Дудинская средняя общеобразовательная школа №1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500063" y="3071813"/>
            <a:ext cx="2286000" cy="501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300" b="1" dirty="0">
                <a:solidFill>
                  <a:schemeClr val="accent2"/>
                </a:solidFill>
              </a:rPr>
              <a:t>ТМК ДОУ «Детский сад </a:t>
            </a:r>
            <a:r>
              <a:rPr lang="ru-RU" sz="1300" b="1" dirty="0" err="1">
                <a:solidFill>
                  <a:schemeClr val="accent2"/>
                </a:solidFill>
              </a:rPr>
              <a:t>п.Левинские</a:t>
            </a:r>
            <a:r>
              <a:rPr lang="ru-RU" sz="1300" b="1" dirty="0">
                <a:solidFill>
                  <a:schemeClr val="accent2"/>
                </a:solidFill>
              </a:rPr>
              <a:t> пески»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500063" y="3643313"/>
            <a:ext cx="2286000" cy="700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300" b="1" dirty="0">
                <a:solidFill>
                  <a:schemeClr val="accent2"/>
                </a:solidFill>
              </a:rPr>
              <a:t>ТМК ОУ «</a:t>
            </a:r>
            <a:r>
              <a:rPr lang="ru-RU" sz="1300" b="1" dirty="0" err="1">
                <a:solidFill>
                  <a:schemeClr val="accent2"/>
                </a:solidFill>
              </a:rPr>
              <a:t>Усть-Авамская</a:t>
            </a:r>
            <a:r>
              <a:rPr lang="ru-RU" sz="1300" b="1" dirty="0">
                <a:solidFill>
                  <a:schemeClr val="accent2"/>
                </a:solidFill>
              </a:rPr>
              <a:t> общеобразовательная школа №13»</a:t>
            </a:r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5143500" y="1571625"/>
            <a:ext cx="3071813" cy="307975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b="1">
                <a:solidFill>
                  <a:srgbClr val="006600"/>
                </a:solidFill>
              </a:rPr>
              <a:t>Ввод новых групп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4214813" y="2071688"/>
            <a:ext cx="2000250" cy="530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accent2"/>
                </a:solidFill>
              </a:rPr>
              <a:t>ТМБОУ «ДЦРР – д/с «Белоснежка»</a:t>
            </a: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500063" y="4500563"/>
            <a:ext cx="3214687" cy="307975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b="1">
                <a:solidFill>
                  <a:srgbClr val="006600"/>
                </a:solidFill>
              </a:rPr>
              <a:t>СТРОИТЕЛЬСТВО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-106362" y="2035175"/>
            <a:ext cx="642938" cy="1587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214313" y="1714500"/>
            <a:ext cx="285750" cy="1588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214313" y="2357438"/>
            <a:ext cx="285750" cy="1587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2786063" y="2498725"/>
            <a:ext cx="285750" cy="1588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2786063" y="3286125"/>
            <a:ext cx="285750" cy="1588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2786063" y="3929063"/>
            <a:ext cx="285750" cy="1587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071813" y="2500313"/>
            <a:ext cx="1588" cy="143034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1643063" y="1214438"/>
            <a:ext cx="1571625" cy="1587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419475" y="1428750"/>
            <a:ext cx="0" cy="3055939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6000750" y="1214438"/>
            <a:ext cx="1071563" cy="1587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1535907" y="1321594"/>
            <a:ext cx="214312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2"/>
          <p:cNvSpPr txBox="1">
            <a:spLocks noChangeArrowheads="1"/>
          </p:cNvSpPr>
          <p:nvPr/>
        </p:nvSpPr>
        <p:spPr bwMode="auto">
          <a:xfrm>
            <a:off x="6572250" y="2071688"/>
            <a:ext cx="2286000" cy="742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accent2"/>
                </a:solidFill>
              </a:rPr>
              <a:t>Дополнительная группа на 20 детей до 3-х лет</a:t>
            </a:r>
          </a:p>
        </p:txBody>
      </p:sp>
      <p:sp>
        <p:nvSpPr>
          <p:cNvPr id="25" name="TextBox 64"/>
          <p:cNvSpPr txBox="1">
            <a:spLocks noChangeArrowheads="1"/>
          </p:cNvSpPr>
          <p:nvPr/>
        </p:nvSpPr>
        <p:spPr bwMode="auto">
          <a:xfrm>
            <a:off x="6588125" y="2924175"/>
            <a:ext cx="2286000" cy="742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accent2"/>
                </a:solidFill>
              </a:rPr>
              <a:t>Объем финансового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</a:rPr>
              <a:t>обеспечения – 3,3 млн. руб.</a:t>
            </a:r>
          </a:p>
        </p:txBody>
      </p:sp>
      <p:sp>
        <p:nvSpPr>
          <p:cNvPr id="26" name="TextBox 66"/>
          <p:cNvSpPr txBox="1">
            <a:spLocks noChangeArrowheads="1"/>
          </p:cNvSpPr>
          <p:nvPr/>
        </p:nvSpPr>
        <p:spPr bwMode="auto">
          <a:xfrm>
            <a:off x="4214813" y="4071938"/>
            <a:ext cx="2301875" cy="954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accent2"/>
                </a:solidFill>
              </a:rPr>
              <a:t>ТМК ОУ «Дудинская средняя общеобразовательная школа №1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0800000">
            <a:off x="3857625" y="1714500"/>
            <a:ext cx="1285875" cy="1588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465387" y="3106738"/>
            <a:ext cx="2786063" cy="1588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6215063" y="2286000"/>
            <a:ext cx="357187" cy="1588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3857625" y="4500563"/>
            <a:ext cx="357188" cy="1587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6893719" y="1393032"/>
            <a:ext cx="357187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80"/>
          <p:cNvSpPr txBox="1">
            <a:spLocks noChangeArrowheads="1"/>
          </p:cNvSpPr>
          <p:nvPr/>
        </p:nvSpPr>
        <p:spPr bwMode="auto">
          <a:xfrm>
            <a:off x="6572250" y="3786188"/>
            <a:ext cx="2286000" cy="742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accent2"/>
                </a:solidFill>
              </a:rPr>
              <a:t>2 группы на 40 детей в возрасте от 11 до 18 лет</a:t>
            </a:r>
          </a:p>
        </p:txBody>
      </p:sp>
      <p:sp>
        <p:nvSpPr>
          <p:cNvPr id="33" name="TextBox 81"/>
          <p:cNvSpPr txBox="1">
            <a:spLocks noChangeArrowheads="1"/>
          </p:cNvSpPr>
          <p:nvPr/>
        </p:nvSpPr>
        <p:spPr bwMode="auto">
          <a:xfrm>
            <a:off x="6572250" y="4572000"/>
            <a:ext cx="2286000" cy="742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accent2"/>
                </a:solidFill>
              </a:rPr>
              <a:t>Объем финансового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</a:rPr>
              <a:t>обеспечения – 13,2 млн. руб.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356349" y="5026025"/>
            <a:ext cx="215901" cy="157748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5" idx="1"/>
            <a:endCxn id="11" idx="3"/>
          </p:cNvCxnSpPr>
          <p:nvPr/>
        </p:nvCxnSpPr>
        <p:spPr>
          <a:xfrm flipH="1" flipV="1">
            <a:off x="6215063" y="2336801"/>
            <a:ext cx="373062" cy="958849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3857625" y="2286000"/>
            <a:ext cx="357188" cy="1588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6393657" y="3856038"/>
            <a:ext cx="178593" cy="21590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45125"/>
            <a:ext cx="1223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445125"/>
            <a:ext cx="13160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93"/>
          <p:cNvSpPr txBox="1">
            <a:spLocks noChangeArrowheads="1"/>
          </p:cNvSpPr>
          <p:nvPr/>
        </p:nvSpPr>
        <p:spPr bwMode="auto">
          <a:xfrm>
            <a:off x="468313" y="5516563"/>
            <a:ext cx="2286000" cy="700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300" b="1" dirty="0">
                <a:solidFill>
                  <a:schemeClr val="accent2"/>
                </a:solidFill>
              </a:rPr>
              <a:t>ТМК ОУ «</a:t>
            </a:r>
            <a:r>
              <a:rPr lang="ru-RU" sz="1300" b="1" dirty="0" err="1">
                <a:solidFill>
                  <a:schemeClr val="accent2"/>
                </a:solidFill>
              </a:rPr>
              <a:t>Усть-Авамская</a:t>
            </a:r>
            <a:r>
              <a:rPr lang="ru-RU" sz="1300" b="1" dirty="0">
                <a:solidFill>
                  <a:schemeClr val="accent2"/>
                </a:solidFill>
              </a:rPr>
              <a:t> общеобразовательная школа №13»</a:t>
            </a:r>
          </a:p>
        </p:txBody>
      </p:sp>
      <p:sp>
        <p:nvSpPr>
          <p:cNvPr id="41" name="TextBox 94"/>
          <p:cNvSpPr txBox="1">
            <a:spLocks noChangeArrowheads="1"/>
          </p:cNvSpPr>
          <p:nvPr/>
        </p:nvSpPr>
        <p:spPr bwMode="auto">
          <a:xfrm>
            <a:off x="500063" y="4929188"/>
            <a:ext cx="2286000" cy="501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300" b="1" dirty="0">
                <a:solidFill>
                  <a:schemeClr val="accent2"/>
                </a:solidFill>
              </a:rPr>
              <a:t>ДДУ на 80 мест в </a:t>
            </a:r>
            <a:r>
              <a:rPr lang="ru-RU" sz="1300" b="1" dirty="0" err="1">
                <a:solidFill>
                  <a:schemeClr val="accent2"/>
                </a:solidFill>
              </a:rPr>
              <a:t>п.Караул</a:t>
            </a:r>
            <a:endParaRPr lang="ru-RU" sz="1300" b="1" dirty="0">
              <a:solidFill>
                <a:schemeClr val="accent2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0800000">
            <a:off x="214313" y="4714875"/>
            <a:ext cx="285750" cy="1588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97"/>
          <p:cNvSpPr txBox="1">
            <a:spLocks noChangeArrowheads="1"/>
          </p:cNvSpPr>
          <p:nvPr/>
        </p:nvSpPr>
        <p:spPr bwMode="auto">
          <a:xfrm>
            <a:off x="2916238" y="5157788"/>
            <a:ext cx="1512887" cy="501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300" b="1" dirty="0">
                <a:solidFill>
                  <a:schemeClr val="accent2"/>
                </a:solidFill>
              </a:rPr>
              <a:t>Строительство -100 млн. руб.</a:t>
            </a:r>
          </a:p>
        </p:txBody>
      </p:sp>
      <p:sp>
        <p:nvSpPr>
          <p:cNvPr id="44" name="TextBox 97"/>
          <p:cNvSpPr txBox="1">
            <a:spLocks noChangeArrowheads="1"/>
          </p:cNvSpPr>
          <p:nvPr/>
        </p:nvSpPr>
        <p:spPr bwMode="auto">
          <a:xfrm>
            <a:off x="2928937" y="6021388"/>
            <a:ext cx="1512887" cy="501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300" b="1" dirty="0">
                <a:solidFill>
                  <a:schemeClr val="accent2"/>
                </a:solidFill>
              </a:rPr>
              <a:t>Строительство -158 млн. руб.</a:t>
            </a:r>
          </a:p>
        </p:txBody>
      </p:sp>
      <p:sp>
        <p:nvSpPr>
          <p:cNvPr id="45" name="TextBox 97"/>
          <p:cNvSpPr txBox="1">
            <a:spLocks noChangeArrowheads="1"/>
          </p:cNvSpPr>
          <p:nvPr/>
        </p:nvSpPr>
        <p:spPr bwMode="auto">
          <a:xfrm>
            <a:off x="468313" y="6302375"/>
            <a:ext cx="2303462" cy="501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300" b="1" dirty="0">
                <a:solidFill>
                  <a:schemeClr val="accent2"/>
                </a:solidFill>
              </a:rPr>
              <a:t>Стоимость проекта – </a:t>
            </a:r>
          </a:p>
          <a:p>
            <a:pPr algn="ctr"/>
            <a:r>
              <a:rPr lang="ru-RU" sz="1300" b="1" dirty="0">
                <a:solidFill>
                  <a:schemeClr val="accent2"/>
                </a:solidFill>
              </a:rPr>
              <a:t>6 млн. руб.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-284956" y="5214144"/>
            <a:ext cx="1000125" cy="1587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214313" y="5715000"/>
            <a:ext cx="254000" cy="1588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0800000">
            <a:off x="214313" y="5072063"/>
            <a:ext cx="285750" cy="1587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>
            <a:off x="2771775" y="5229225"/>
            <a:ext cx="144463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2754313" y="5715000"/>
            <a:ext cx="303212" cy="30480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714625"/>
            <a:ext cx="2000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157788"/>
            <a:ext cx="19288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74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32033210"/>
              </p:ext>
            </p:extLst>
          </p:nvPr>
        </p:nvGraphicFramePr>
        <p:xfrm>
          <a:off x="467544" y="26799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1520" y="980728"/>
            <a:ext cx="6851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ru-RU" dirty="0">
                <a:solidFill>
                  <a:srgbClr val="002060"/>
                </a:solidFill>
              </a:rPr>
              <a:t>риобретение жилых помещений для 8-ми  детей-сирот и детей, оставшихся без попечения родителей в 2015 году, в 2016-2017 годах для 12 человек</a:t>
            </a:r>
          </a:p>
        </p:txBody>
      </p:sp>
      <p:pic>
        <p:nvPicPr>
          <p:cNvPr id="6" name="Picture 7" descr="C:\Documents and Settings\imc_vi\Мои документы\Мои рисунки\IMG_8220.JPG"/>
          <p:cNvPicPr>
            <a:picLocks noChangeAspect="1" noChangeArrowheads="1"/>
          </p:cNvPicPr>
          <p:nvPr/>
        </p:nvPicPr>
        <p:blipFill>
          <a:blip r:embed="rId8" cstate="print">
            <a:lum bright="4000" contrast="23000"/>
            <a:extLst/>
          </a:blip>
          <a:srcRect/>
          <a:stretch>
            <a:fillRect/>
          </a:stretch>
        </p:blipFill>
        <p:spPr bwMode="auto">
          <a:xfrm>
            <a:off x="106182" y="1938737"/>
            <a:ext cx="1864046" cy="12100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883641" y="2082096"/>
            <a:ext cx="7277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+mj-lt"/>
                <a:cs typeface="Arial" pitchFamily="34" charset="0"/>
              </a:rPr>
              <a:t>Сокращение численности очередников для определения в детские сады детей  до 3-х лет </a:t>
            </a:r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c</a:t>
            </a:r>
            <a:r>
              <a:rPr lang="ru-RU" dirty="0">
                <a:solidFill>
                  <a:srgbClr val="C00000"/>
                </a:solidFill>
                <a:latin typeface="+mj-lt"/>
                <a:cs typeface="Arial" pitchFamily="34" charset="0"/>
              </a:rPr>
              <a:t> 2015 года на 20 человек на территории </a:t>
            </a:r>
            <a:r>
              <a:rPr lang="ru-RU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г.п</a:t>
            </a:r>
            <a:r>
              <a:rPr lang="ru-RU" dirty="0">
                <a:solidFill>
                  <a:srgbClr val="C00000"/>
                </a:solidFill>
                <a:latin typeface="+mj-lt"/>
                <a:cs typeface="Arial" pitchFamily="34" charset="0"/>
              </a:rPr>
              <a:t>. Дудинка</a:t>
            </a:r>
          </a:p>
        </p:txBody>
      </p:sp>
      <p:pic>
        <p:nvPicPr>
          <p:cNvPr id="8" name="Picture 11" descr="Очередность в сад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3170" y="924529"/>
            <a:ext cx="17653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024" y="3005426"/>
            <a:ext cx="66595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Расширение географии распространения этнического образования, в частности проекта «Языковое гнездо». Помимо образовательных </a:t>
            </a:r>
            <a:r>
              <a:rPr lang="ru-RU" dirty="0">
                <a:solidFill>
                  <a:srgbClr val="002060"/>
                </a:solidFill>
                <a:latin typeface="+mn-lt"/>
                <a:cs typeface="Arial" pitchFamily="34" charset="0"/>
              </a:rPr>
              <a:t>учреждений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 поселков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Усть-Авам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Волочанка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Потапово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 проект будет осуществляться в школах поселков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Катырык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, Кресты, Новая и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Новорыбная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. Всего на реализацию этнических проектов «Языковое гнездо» и «Кочевая школа» в 2015-2017 годах будет  предусмотрено по 4,8 млн. руб. ежегодно</a:t>
            </a:r>
          </a:p>
        </p:txBody>
      </p:sp>
      <p:pic>
        <p:nvPicPr>
          <p:cNvPr id="10" name="Picture 13" descr="Языковое гнезд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84984"/>
            <a:ext cx="1765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996521" y="5089705"/>
            <a:ext cx="71643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Обновление материально-технической базы муниципального координационного центра по </a:t>
            </a:r>
            <a:r>
              <a:rPr lang="ru-RU" dirty="0">
                <a:solidFill>
                  <a:srgbClr val="C00000"/>
                </a:solidFill>
              </a:rPr>
              <a:t>работе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 одаренными детьми, расположенного на базе ТМКОУ ДОД ДЮЦТТ «Юниор», в том числе приобретение специализированного оборудования, обучающих программ, компьютерной и оргтехники, ежегодно на сумму порядка</a:t>
            </a:r>
          </a:p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млн. руб.</a:t>
            </a:r>
          </a:p>
        </p:txBody>
      </p:sp>
      <p:pic>
        <p:nvPicPr>
          <p:cNvPr id="12" name="Picture 16" descr="робот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01208"/>
            <a:ext cx="18002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45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Выноска со стрелкой вниз 17"/>
          <p:cNvSpPr/>
          <p:nvPr/>
        </p:nvSpPr>
        <p:spPr>
          <a:xfrm>
            <a:off x="1187623" y="908720"/>
            <a:ext cx="6840759" cy="4176464"/>
          </a:xfrm>
          <a:prstGeom prst="downArrowCallout">
            <a:avLst>
              <a:gd name="adj1" fmla="val 25000"/>
              <a:gd name="adj2" fmla="val 25000"/>
              <a:gd name="adj3" fmla="val 24541"/>
              <a:gd name="adj4" fmla="val 6497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В очередном финансовом году и плановом </a:t>
            </a:r>
            <a:r>
              <a:rPr lang="ru-RU" b="1" dirty="0" smtClean="0"/>
              <a:t>периоде, в результате субсидирования, стоимость </a:t>
            </a:r>
            <a:r>
              <a:rPr lang="ru-RU" b="1" dirty="0"/>
              <a:t>пассажирских перевозок </a:t>
            </a:r>
            <a:r>
              <a:rPr lang="ru-RU" b="1" dirty="0" smtClean="0"/>
              <a:t>планируется снизить</a:t>
            </a:r>
            <a:r>
              <a:rPr lang="en-US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на </a:t>
            </a:r>
            <a:r>
              <a:rPr lang="ru-RU" b="1" dirty="0"/>
              <a:t>воздушном </a:t>
            </a:r>
            <a:r>
              <a:rPr lang="ru-RU" b="1" dirty="0" smtClean="0"/>
              <a:t>транспорте на</a:t>
            </a:r>
            <a:r>
              <a:rPr lang="en-US" b="1" dirty="0" smtClean="0"/>
              <a:t> 3</a:t>
            </a:r>
            <a:r>
              <a:rPr lang="ru-RU" b="1" dirty="0" smtClean="0"/>
              <a:t>0-55</a:t>
            </a:r>
            <a:r>
              <a:rPr lang="en-US" b="1" dirty="0" smtClean="0"/>
              <a:t>%;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на водном</a:t>
            </a:r>
            <a:r>
              <a:rPr lang="en-US" b="1" dirty="0" smtClean="0"/>
              <a:t> </a:t>
            </a:r>
            <a:r>
              <a:rPr lang="ru-RU" b="1" dirty="0" smtClean="0"/>
              <a:t>на 20</a:t>
            </a:r>
            <a:r>
              <a:rPr lang="en-US" b="1" dirty="0" smtClean="0"/>
              <a:t>%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от </a:t>
            </a:r>
            <a:r>
              <a:rPr lang="ru-RU" b="1" dirty="0"/>
              <a:t>установленного Правительством Красноярского края уровня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Расходы на</a:t>
            </a:r>
            <a:r>
              <a:rPr lang="en-US" b="1" dirty="0" smtClean="0"/>
              <a:t> </a:t>
            </a:r>
            <a:r>
              <a:rPr lang="ru-RU" b="1" dirty="0" smtClean="0"/>
              <a:t>субсидирование пассажирских перевозок на 2015-2017 годы предусмотрены в сумме</a:t>
            </a:r>
            <a:r>
              <a:rPr lang="en-US" b="1" dirty="0" smtClean="0"/>
              <a:t>:</a:t>
            </a:r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782721671"/>
              </p:ext>
            </p:extLst>
          </p:nvPr>
        </p:nvGraphicFramePr>
        <p:xfrm>
          <a:off x="467544" y="44624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3611914522"/>
              </p:ext>
            </p:extLst>
          </p:nvPr>
        </p:nvGraphicFramePr>
        <p:xfrm>
          <a:off x="251520" y="1990904"/>
          <a:ext cx="8712968" cy="475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9945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88569239"/>
              </p:ext>
            </p:extLst>
          </p:nvPr>
        </p:nvGraphicFramePr>
        <p:xfrm>
          <a:off x="467544" y="18864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376636575"/>
              </p:ext>
            </p:extLst>
          </p:nvPr>
        </p:nvGraphicFramePr>
        <p:xfrm>
          <a:off x="179512" y="1052736"/>
          <a:ext cx="43162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47087098"/>
              </p:ext>
            </p:extLst>
          </p:nvPr>
        </p:nvGraphicFramePr>
        <p:xfrm>
          <a:off x="4648200" y="1052736"/>
          <a:ext cx="43882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8269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orin\Desktop\ПРЕЗЕНТАЦИЯ\Рисунок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3343" y="3120821"/>
            <a:ext cx="1427803" cy="105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644378987"/>
              </p:ext>
            </p:extLst>
          </p:nvPr>
        </p:nvGraphicFramePr>
        <p:xfrm>
          <a:off x="462430" y="44624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18" descr="&amp;Acy; &amp;kcy;&amp;acy;&amp;kcy;&amp;ocy;&amp;jcy; &amp;scy;&amp;iecy;&amp;gcy;&amp;ocy;&amp;dcy;&amp;ncy;&amp;yacy; &amp;pcy;&amp;ocy;&amp;vcy;&amp;ocy;&amp;dcy;. - &amp;Scy;&amp;tcy;&amp;rcy;&amp;acy;&amp;ncy;&amp;icy;&amp;tscy;&amp;acy; 3 - &amp;Kcy;&amp;icy;&amp;iecy;&amp;vcy; &amp;Fcy;&amp;ocy;&amp;rcy;&amp;ucy;&amp;mcy;. &amp;Kcy;&amp;icy;&amp;iecy;&amp;vcy;&amp;scy;&amp;kcy;&amp;icy;&amp;jcy; &amp;fcy;…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7414" y="1210970"/>
            <a:ext cx="1428750" cy="94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2664" y="1473323"/>
            <a:ext cx="5429288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t">
              <a:defRPr/>
            </a:pPr>
            <a:r>
              <a:rPr lang="ru-RU" sz="1400" dirty="0">
                <a:solidFill>
                  <a:srgbClr val="000000"/>
                </a:solidFill>
              </a:rPr>
              <a:t>Предоставление компенсационных выплат лицам, ведущим традиционный образ жизни и (или) виды традиционной хозяйственной деятельности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8540" y="3765090"/>
            <a:ext cx="1000132" cy="400110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38,7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748" y="3882790"/>
            <a:ext cx="54292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t">
              <a:defRPr/>
            </a:pPr>
            <a:r>
              <a:rPr lang="ru-RU" sz="1400" dirty="0">
                <a:solidFill>
                  <a:srgbClr val="000000"/>
                </a:solidFill>
              </a:rPr>
              <a:t>Безвозмездное обеспечение горюче-смазочными материалами в виде керосина для освещения кочевого жилья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08540" y="1642395"/>
            <a:ext cx="1000132" cy="400110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287,2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9208" y="908720"/>
            <a:ext cx="8821737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fontAlgn="t"/>
            <a:r>
              <a:rPr lang="ru-RU" dirty="0" smtClean="0">
                <a:solidFill>
                  <a:srgbClr val="002060"/>
                </a:solidFill>
              </a:rPr>
              <a:t>Всего расходы на </a:t>
            </a:r>
            <a:r>
              <a:rPr lang="ru-RU" dirty="0">
                <a:solidFill>
                  <a:srgbClr val="002060"/>
                </a:solidFill>
              </a:rPr>
              <a:t>2015-2017 </a:t>
            </a:r>
            <a:r>
              <a:rPr lang="ru-RU" dirty="0" smtClean="0">
                <a:solidFill>
                  <a:srgbClr val="002060"/>
                </a:solidFill>
              </a:rPr>
              <a:t>годы </a:t>
            </a:r>
            <a:r>
              <a:rPr lang="ru-RU" sz="2000" b="1" dirty="0" smtClean="0">
                <a:solidFill>
                  <a:srgbClr val="FFFF00"/>
                </a:solidFill>
              </a:rPr>
              <a:t>488,60 </a:t>
            </a:r>
            <a:r>
              <a:rPr lang="ru-RU" sz="2000" b="1" dirty="0">
                <a:solidFill>
                  <a:srgbClr val="FFFF00"/>
                </a:solidFill>
              </a:rPr>
              <a:t>млн. руб</a:t>
            </a:r>
            <a:r>
              <a:rPr lang="ru-RU" sz="2000" b="1" dirty="0" smtClean="0">
                <a:solidFill>
                  <a:srgbClr val="FFFF00"/>
                </a:solidFill>
              </a:rPr>
              <a:t>., из них</a:t>
            </a:r>
            <a:r>
              <a:rPr lang="en-US" sz="2000" b="1" dirty="0" smtClean="0">
                <a:solidFill>
                  <a:srgbClr val="FFFF00"/>
                </a:solidFill>
              </a:rPr>
              <a:t>: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477" y="2211782"/>
            <a:ext cx="5429288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t">
              <a:defRPr/>
            </a:pPr>
            <a:r>
              <a:rPr lang="ru-RU" sz="1400" dirty="0">
                <a:solidFill>
                  <a:srgbClr val="000000"/>
                </a:solidFill>
              </a:rPr>
              <a:t>Предоставление финансовой поддержки на компенсацию части затрат, связанных с производством сельскохозяйственной продукции, реализацией мяса домашнего северного оленя и промысловой продукции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748" y="3165889"/>
            <a:ext cx="5429288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t">
              <a:defRPr/>
            </a:pPr>
            <a:r>
              <a:rPr lang="ru-RU" sz="1400" dirty="0">
                <a:solidFill>
                  <a:srgbClr val="000000"/>
                </a:solidFill>
              </a:rPr>
              <a:t>Предоставление материальной помощи в целях уплаты налога на доходы физических лиц лицам получившим товарно-материальные ценности в году, предшествующему текущему году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6040" y="2401645"/>
            <a:ext cx="1000132" cy="400110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80,8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8540" y="3153912"/>
            <a:ext cx="1000132" cy="400110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3,7</a:t>
            </a:r>
          </a:p>
        </p:txBody>
      </p:sp>
      <p:pic>
        <p:nvPicPr>
          <p:cNvPr id="18" name="Picture 4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5598" y="2219344"/>
            <a:ext cx="1146133" cy="76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805" y="2042505"/>
            <a:ext cx="957538" cy="119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03338" y="4545482"/>
            <a:ext cx="1346765" cy="992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sx="1000" sy="1000" algn="tl" rotWithShape="0">
              <a:srgbClr val="00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152400" y="4406010"/>
            <a:ext cx="542928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t">
              <a:defRPr/>
            </a:pPr>
            <a:r>
              <a:rPr lang="ru-RU" sz="1400" dirty="0">
                <a:solidFill>
                  <a:srgbClr val="000000"/>
                </a:solidFill>
              </a:rPr>
              <a:t>Осуществление социальных выплат, связанных с изъятием особи волка из естественной среды его обитания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18549" y="4433503"/>
            <a:ext cx="1000132" cy="369332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ctr">
              <a:defRPr/>
            </a:pPr>
            <a:r>
              <a:rPr lang="ru-RU" b="1" dirty="0">
                <a:solidFill>
                  <a:srgbClr val="000000"/>
                </a:solidFill>
              </a:rPr>
              <a:t>2,0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4911551"/>
            <a:ext cx="5429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t">
              <a:defRPr/>
            </a:pPr>
            <a:r>
              <a:rPr lang="ru-RU" sz="1400" dirty="0">
                <a:solidFill>
                  <a:srgbClr val="000000"/>
                </a:solidFill>
              </a:rPr>
              <a:t>Безвозмездное обеспечение кочевым жильем в виде балка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2844" y="5219328"/>
            <a:ext cx="542928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t">
              <a:defRPr/>
            </a:pPr>
            <a:r>
              <a:rPr lang="ru-RU" sz="1400" dirty="0">
                <a:solidFill>
                  <a:srgbClr val="000000"/>
                </a:solidFill>
              </a:rPr>
              <a:t>Обеспечение лиц из числа КМНС, лекарственными и медицинскими препаратами (медицинскими аптечками)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2844" y="5742548"/>
            <a:ext cx="5429288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t">
              <a:defRPr/>
            </a:pPr>
            <a:r>
              <a:rPr lang="ru-RU" sz="1400" dirty="0">
                <a:solidFill>
                  <a:srgbClr val="000000"/>
                </a:solidFill>
              </a:rPr>
              <a:t>Организация и проведение социально значимых мероприятий КМНС (День оленевода, День рыбака, мероприятия Второго Международного десятилетия коренных народов мира и др.)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08540" y="4929230"/>
            <a:ext cx="1000132" cy="369332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ctr">
              <a:defRPr/>
            </a:pPr>
            <a:r>
              <a:rPr lang="ru-RU" b="1" dirty="0">
                <a:solidFill>
                  <a:srgbClr val="000000"/>
                </a:solidFill>
              </a:rPr>
              <a:t>10,7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28769" y="5353168"/>
            <a:ext cx="1000132" cy="369332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ctr">
              <a:defRPr/>
            </a:pPr>
            <a:r>
              <a:rPr lang="ru-RU" b="1" dirty="0">
                <a:solidFill>
                  <a:srgbClr val="000000"/>
                </a:solidFill>
              </a:rPr>
              <a:t>4,9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36040" y="5942603"/>
            <a:ext cx="1000132" cy="338554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1600" b="1" dirty="0">
                <a:solidFill>
                  <a:srgbClr val="000000"/>
                </a:solidFill>
              </a:rPr>
              <a:t>22,2</a:t>
            </a:r>
          </a:p>
        </p:txBody>
      </p:sp>
      <p:pic>
        <p:nvPicPr>
          <p:cNvPr id="32" name="Picture 34" descr="&amp;Icy;&amp;lcy;&amp;lcy;&amp;yucy;&amp;scy;&amp;tcy;&amp;rcy;&amp;acy;&amp;tscy;&amp;icy;&amp;yacy; 4 &amp;icy;&amp;zcy; 6 &amp;dcy;&amp;lcy;&amp;yacy; &amp;Lcy;&amp;iecy;&amp;kcy;&amp;tscy;&amp;icy;&amp;icy; &amp;dcy;&amp;lcy;&amp;yacy; &amp;shcy;&amp;kcy;&amp;ocy;&amp;lcy;&amp;softcy;&amp;ncy;&amp;icy;&amp;kcy;&amp;ocy;&amp;vcy;. &amp;Ncy;&amp;acy;&amp;rcy;&amp;ocy;&amp;dcy;&amp;ycy; &amp;Rcy;&amp;ocy;&amp;scy;&amp;scy;&amp;icy;&amp;icy; (CDmp3) &amp;Lcy;&amp;acy;&amp;bcy;&amp;icy;&amp;rcy;&amp;icy;&amp;ncy;&amp;tcy; - &amp;scy;&amp;ocy;&amp;fcy;&amp;tcy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9208" y="5600593"/>
            <a:ext cx="1226241" cy="120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skorin\Desktop\ПРЕЗЕНТАЦИЯ\9f6fbc2a122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61" y="2982086"/>
            <a:ext cx="640842" cy="16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FAQ: &amp;CHcy;&amp;tcy;&amp;ocy; &amp;vcy;&amp;zcy;&amp;yacy;&amp;tcy;&amp;softcy; &amp;vcy; &amp;pcy;&amp;ocy;&amp;khcy;&amp;ocy;&amp;dcy; &amp;icy; &amp;kcy;&amp;acy;&amp;kcy; &amp;ocy;&amp;dcy;&amp;iecy;&amp;tcy;&amp;softcy;&amp;scy;&amp;yacy;? / &amp;Gcy;&amp;ocy;&amp;scy;&amp;tcy;&amp;iecy;&amp;vcy;&amp;acy;&amp;yacy; / &amp;Vcy;&amp;ycy;&amp;zhcy;&amp;icy;&amp;vcy;&amp;acy;&amp;ncy;&amp;icy;&amp;iecy;…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9829" y="5213398"/>
            <a:ext cx="823154" cy="82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skorin\Desktop\ПРЕЗЕНТАЦИЯ\Бочка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9829" y="3648804"/>
            <a:ext cx="589379" cy="10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korin\Desktop\ПРЕЗЕНТАЦИЯ\0_8b913_338cca05_ori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440" y="4346757"/>
            <a:ext cx="1657808" cy="10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11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183" y="1340768"/>
            <a:ext cx="5876131" cy="134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05059233"/>
              </p:ext>
            </p:extLst>
          </p:nvPr>
        </p:nvGraphicFramePr>
        <p:xfrm>
          <a:off x="467544" y="116632"/>
          <a:ext cx="8229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800226454"/>
              </p:ext>
            </p:extLst>
          </p:nvPr>
        </p:nvGraphicFramePr>
        <p:xfrm>
          <a:off x="392948" y="908720"/>
          <a:ext cx="822821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48" y="4111344"/>
            <a:ext cx="1785937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75193" y="4074166"/>
            <a:ext cx="2570931" cy="14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392948" y="3550907"/>
            <a:ext cx="8353176" cy="36988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Arial" charset="0"/>
                <a:cs typeface="Arial" charset="0"/>
              </a:rPr>
              <a:t>РАЗВИТИЕ НОВЫХ НАПРАВЛЕНИЙ МАССОВОГО СПОРТА НА ТАЙМЫРЕ:</a:t>
            </a: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521621092"/>
              </p:ext>
            </p:extLst>
          </p:nvPr>
        </p:nvGraphicFramePr>
        <p:xfrm>
          <a:off x="1519931" y="2636912"/>
          <a:ext cx="5532634" cy="812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630201005"/>
              </p:ext>
            </p:extLst>
          </p:nvPr>
        </p:nvGraphicFramePr>
        <p:xfrm>
          <a:off x="2393155" y="3934919"/>
          <a:ext cx="1571625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635660302"/>
              </p:ext>
            </p:extLst>
          </p:nvPr>
        </p:nvGraphicFramePr>
        <p:xfrm>
          <a:off x="4286250" y="3951103"/>
          <a:ext cx="1571625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2343408899"/>
              </p:ext>
            </p:extLst>
          </p:nvPr>
        </p:nvGraphicFramePr>
        <p:xfrm>
          <a:off x="2322649" y="4760108"/>
          <a:ext cx="171450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xmlns="" val="1139592852"/>
              </p:ext>
            </p:extLst>
          </p:nvPr>
        </p:nvGraphicFramePr>
        <p:xfrm>
          <a:off x="4225853" y="4721847"/>
          <a:ext cx="1785937" cy="108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sp>
        <p:nvSpPr>
          <p:cNvPr id="18" name="AutoShape 63"/>
          <p:cNvSpPr>
            <a:spLocks noChangeArrowheads="1"/>
          </p:cNvSpPr>
          <p:nvPr/>
        </p:nvSpPr>
        <p:spPr bwMode="auto">
          <a:xfrm rot="5400000">
            <a:off x="3049326" y="4436185"/>
            <a:ext cx="261145" cy="214312"/>
          </a:xfrm>
          <a:custGeom>
            <a:avLst/>
            <a:gdLst>
              <a:gd name="T0" fmla="*/ 35284397 w 21600"/>
              <a:gd name="T1" fmla="*/ 0 h 21600"/>
              <a:gd name="T2" fmla="*/ 0 w 21600"/>
              <a:gd name="T3" fmla="*/ 4284344 h 21600"/>
              <a:gd name="T4" fmla="*/ 35284397 w 21600"/>
              <a:gd name="T5" fmla="*/ 8568667 h 21600"/>
              <a:gd name="T6" fmla="*/ 47045875 w 21600"/>
              <a:gd name="T7" fmla="*/ 4284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100">
              <a:latin typeface="Arial" charset="0"/>
              <a:cs typeface="Arial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92949" y="5877272"/>
            <a:ext cx="8353176" cy="83099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rgbClr val="0000FF"/>
                </a:solidFill>
              </a:rPr>
              <a:t>Трибуны для 250 зрителей</a:t>
            </a:r>
          </a:p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rgbClr val="0000FF"/>
                </a:solidFill>
              </a:rPr>
              <a:t>Хореографический и тренажерный залы с пропускной способностью 85 человек в день</a:t>
            </a:r>
          </a:p>
          <a:p>
            <a:pPr>
              <a:buFontTx/>
              <a:buChar char="•"/>
              <a:defRPr/>
            </a:pPr>
            <a:r>
              <a:rPr lang="ru-RU" sz="1600" b="1" i="1" dirty="0">
                <a:solidFill>
                  <a:srgbClr val="0000FF"/>
                </a:solidFill>
              </a:rPr>
              <a:t>Прокат коньков для взрослых и детей </a:t>
            </a:r>
          </a:p>
        </p:txBody>
      </p:sp>
      <p:sp>
        <p:nvSpPr>
          <p:cNvPr id="20" name="AutoShape 63"/>
          <p:cNvSpPr>
            <a:spLocks noChangeArrowheads="1"/>
          </p:cNvSpPr>
          <p:nvPr/>
        </p:nvSpPr>
        <p:spPr bwMode="auto">
          <a:xfrm rot="5400000">
            <a:off x="5002787" y="4464169"/>
            <a:ext cx="261147" cy="214313"/>
          </a:xfrm>
          <a:custGeom>
            <a:avLst/>
            <a:gdLst>
              <a:gd name="T0" fmla="*/ 35284397 w 21600"/>
              <a:gd name="T1" fmla="*/ 0 h 21600"/>
              <a:gd name="T2" fmla="*/ 0 w 21600"/>
              <a:gd name="T3" fmla="*/ 4284344 h 21600"/>
              <a:gd name="T4" fmla="*/ 35284397 w 21600"/>
              <a:gd name="T5" fmla="*/ 8568667 h 21600"/>
              <a:gd name="T6" fmla="*/ 47045875 w 21600"/>
              <a:gd name="T7" fmla="*/ 4284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1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3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2939831"/>
              </p:ext>
            </p:extLst>
          </p:nvPr>
        </p:nvGraphicFramePr>
        <p:xfrm>
          <a:off x="457200" y="1124744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771204294"/>
              </p:ext>
            </p:extLst>
          </p:nvPr>
        </p:nvGraphicFramePr>
        <p:xfrm>
          <a:off x="467544" y="18864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6921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168828306"/>
              </p:ext>
            </p:extLst>
          </p:nvPr>
        </p:nvGraphicFramePr>
        <p:xfrm>
          <a:off x="467544" y="18864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5707739"/>
              </p:ext>
            </p:extLst>
          </p:nvPr>
        </p:nvGraphicFramePr>
        <p:xfrm>
          <a:off x="107504" y="980728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2699792" y="2420888"/>
            <a:ext cx="1872208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</a:rPr>
              <a:t>578,2 млн. руб.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542093" y="2420888"/>
            <a:ext cx="1872208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2060"/>
                </a:solidFill>
              </a:rPr>
              <a:t>5</a:t>
            </a:r>
            <a:r>
              <a:rPr lang="ru-RU" sz="2000" b="1" dirty="0" smtClean="0">
                <a:solidFill>
                  <a:srgbClr val="002060"/>
                </a:solidFill>
              </a:rPr>
              <a:t>74,6 млн. руб.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6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39792800"/>
              </p:ext>
            </p:extLst>
          </p:nvPr>
        </p:nvGraphicFramePr>
        <p:xfrm>
          <a:off x="467544" y="116632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7739635"/>
              </p:ext>
            </p:extLst>
          </p:nvPr>
        </p:nvGraphicFramePr>
        <p:xfrm>
          <a:off x="107504" y="1052736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Выгнутая вверх стрелка 1"/>
          <p:cNvSpPr/>
          <p:nvPr/>
        </p:nvSpPr>
        <p:spPr>
          <a:xfrm>
            <a:off x="5634782" y="1124744"/>
            <a:ext cx="2736304" cy="525822"/>
          </a:xfrm>
          <a:prstGeom prst="curvedDownArrow">
            <a:avLst>
              <a:gd name="adj1" fmla="val 32210"/>
              <a:gd name="adj2" fmla="val 77829"/>
              <a:gd name="adj3" fmla="val 3873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2" descr="C:\Users\skorin\Desktop\ПРЕЗЕНТАЦИЯ\Деньг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3725"/>
            <a:ext cx="1958028" cy="13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88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094516245"/>
              </p:ext>
            </p:extLst>
          </p:nvPr>
        </p:nvGraphicFramePr>
        <p:xfrm>
          <a:off x="467544" y="18864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107950" y="1557338"/>
            <a:ext cx="22320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Органы местного самоуправления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ТДНМР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58" descr="Безлица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5463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5352336"/>
              </p:ext>
            </p:extLst>
          </p:nvPr>
        </p:nvGraphicFramePr>
        <p:xfrm>
          <a:off x="2314058" y="1265238"/>
          <a:ext cx="4319587" cy="1341120"/>
        </p:xfrm>
        <a:graphic>
          <a:graphicData uri="http://schemas.openxmlformats.org/drawingml/2006/table">
            <a:tbl>
              <a:tblPr/>
              <a:tblGrid>
                <a:gridCol w="4319587"/>
              </a:tblGrid>
              <a:tr h="795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05475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Полномочия по организации завоза угля  для учреждений культуры и  административных зданий администраций поселений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054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21,07 млн. руб.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57" descr="стрелка фон-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0018"/>
            <a:ext cx="54006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6204195"/>
              </p:ext>
            </p:extLst>
          </p:nvPr>
        </p:nvGraphicFramePr>
        <p:xfrm>
          <a:off x="2483644" y="3212976"/>
          <a:ext cx="3816350" cy="1097280"/>
        </p:xfrm>
        <a:graphic>
          <a:graphicData uri="http://schemas.openxmlformats.org/drawingml/2006/table">
            <a:tbl>
              <a:tblPr/>
              <a:tblGrid>
                <a:gridCol w="38163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Полномочия по  организации   предоставления  дополнительного  образования детям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82,63 млн. руб.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56" descr="old-edit-redo обратн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4" y="4245432"/>
            <a:ext cx="417671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075465"/>
              </p:ext>
            </p:extLst>
          </p:nvPr>
        </p:nvGraphicFramePr>
        <p:xfrm>
          <a:off x="2699792" y="5063802"/>
          <a:ext cx="3960813" cy="853440"/>
        </p:xfrm>
        <a:graphic>
          <a:graphicData uri="http://schemas.openxmlformats.org/drawingml/2006/table">
            <a:tbl>
              <a:tblPr/>
              <a:tblGrid>
                <a:gridCol w="3960813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Полномочия по  выдаче разрешений на установку рекламных конструкций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тыс. руб.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55" descr="old-edit-redo обратн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870940"/>
            <a:ext cx="410368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6804248" y="1586539"/>
            <a:ext cx="20889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Органы местного самоуправления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поселений</a:t>
            </a:r>
          </a:p>
        </p:txBody>
      </p:sp>
      <p:pic>
        <p:nvPicPr>
          <p:cNvPr id="16" name="Picture 58" descr="Безлица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40968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0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370100"/>
              </p:ext>
            </p:extLst>
          </p:nvPr>
        </p:nvGraphicFramePr>
        <p:xfrm>
          <a:off x="675950" y="2780928"/>
          <a:ext cx="8144522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09171430"/>
              </p:ext>
            </p:extLst>
          </p:nvPr>
        </p:nvGraphicFramePr>
        <p:xfrm>
          <a:off x="460717" y="34891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4154" y="963306"/>
            <a:ext cx="339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2015 год - </a:t>
            </a:r>
            <a:r>
              <a:rPr lang="ru-RU" sz="2400" dirty="0" smtClean="0">
                <a:solidFill>
                  <a:srgbClr val="FFFF00"/>
                </a:solidFill>
              </a:rPr>
              <a:t>12,6 млн. руб.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1484783"/>
            <a:ext cx="334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2016 год - </a:t>
            </a:r>
            <a:r>
              <a:rPr lang="ru-RU" sz="2400" dirty="0" smtClean="0">
                <a:solidFill>
                  <a:srgbClr val="FFFF00"/>
                </a:solidFill>
              </a:rPr>
              <a:t>11,6 млн. руб.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97764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2017 год - </a:t>
            </a:r>
            <a:r>
              <a:rPr lang="ru-RU" sz="2400" dirty="0" smtClean="0">
                <a:solidFill>
                  <a:srgbClr val="FFFF00"/>
                </a:solidFill>
              </a:rPr>
              <a:t>11,6 млн. руб.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014557"/>
            <a:ext cx="8226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Цели использования средств резервного фонда</a:t>
            </a:r>
            <a:endParaRPr lang="en-US" sz="2000" b="1" u="sng" dirty="0" smtClean="0"/>
          </a:p>
          <a:p>
            <a:pPr algn="ctr"/>
            <a:r>
              <a:rPr lang="ru-RU" dirty="0" smtClean="0"/>
              <a:t>(Постановление Администрации муниципального района №280 от 29.12.2007)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66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832214681"/>
              </p:ext>
            </p:extLst>
          </p:nvPr>
        </p:nvGraphicFramePr>
        <p:xfrm>
          <a:off x="467544" y="18864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999399"/>
              </p:ext>
            </p:extLst>
          </p:nvPr>
        </p:nvGraphicFramePr>
        <p:xfrm>
          <a:off x="179512" y="1052736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8004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026903977"/>
              </p:ext>
            </p:extLst>
          </p:nvPr>
        </p:nvGraphicFramePr>
        <p:xfrm>
          <a:off x="457200" y="274638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9823" y="2348880"/>
            <a:ext cx="3512345" cy="3576139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89150" y="2851733"/>
            <a:ext cx="2930890" cy="93730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Доходы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6 557,7 млн. руб.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816330"/>
            <a:ext cx="29108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Расходы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6 643,4 млн. руб.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91780" y="1196752"/>
            <a:ext cx="38884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Дефицит и источники финансирования дефицита бюджета </a:t>
            </a:r>
            <a:r>
              <a:rPr lang="ru-RU" sz="2800" dirty="0" smtClean="0">
                <a:solidFill>
                  <a:srgbClr val="FFFF00"/>
                </a:solidFill>
              </a:rPr>
              <a:t>85,7 млн. руб.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74944" y="6015638"/>
            <a:ext cx="6552728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Дефицит покрыт остатками средств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 счете бюджета на 01.01.2015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4293096"/>
            <a:ext cx="181366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8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0427925"/>
              </p:ext>
            </p:extLst>
          </p:nvPr>
        </p:nvGraphicFramePr>
        <p:xfrm>
          <a:off x="467544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52490263"/>
              </p:ext>
            </p:extLst>
          </p:nvPr>
        </p:nvGraphicFramePr>
        <p:xfrm>
          <a:off x="467544" y="18864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6885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17297284"/>
              </p:ext>
            </p:extLst>
          </p:nvPr>
        </p:nvGraphicFramePr>
        <p:xfrm>
          <a:off x="467544" y="18864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486009"/>
              </p:ext>
            </p:extLst>
          </p:nvPr>
        </p:nvGraphicFramePr>
        <p:xfrm>
          <a:off x="107504" y="1124744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6586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848785569"/>
              </p:ext>
            </p:extLst>
          </p:nvPr>
        </p:nvGraphicFramePr>
        <p:xfrm>
          <a:off x="467544" y="116632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9075142"/>
              </p:ext>
            </p:extLst>
          </p:nvPr>
        </p:nvGraphicFramePr>
        <p:xfrm>
          <a:off x="179512" y="908720"/>
          <a:ext cx="4176464" cy="5036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4391546"/>
              </p:ext>
            </p:extLst>
          </p:nvPr>
        </p:nvGraphicFramePr>
        <p:xfrm>
          <a:off x="179512" y="933865"/>
          <a:ext cx="8784976" cy="592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23730" y="1412776"/>
            <a:ext cx="242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6 557,7 млн. руб.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0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654376143"/>
              </p:ext>
            </p:extLst>
          </p:nvPr>
        </p:nvGraphicFramePr>
        <p:xfrm>
          <a:off x="467544" y="116632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0122774"/>
              </p:ext>
            </p:extLst>
          </p:nvPr>
        </p:nvGraphicFramePr>
        <p:xfrm>
          <a:off x="107504" y="1052736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600" y="1052736"/>
            <a:ext cx="192769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8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Cyr"/>
                <a:cs typeface="Arial Cyr"/>
              </a:rPr>
              <a:t>Всего МБТ</a:t>
            </a:r>
          </a:p>
          <a:p>
            <a:pPr algn="ctr" rtl="0">
              <a:defRPr sz="1000"/>
            </a:pPr>
            <a:r>
              <a:rPr lang="ru-RU" sz="18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Cyr"/>
                <a:cs typeface="Arial Cyr"/>
              </a:rPr>
              <a:t> 5 062,3 </a:t>
            </a:r>
            <a:r>
              <a:rPr lang="ru-RU" sz="1800" i="0" u="none" strike="noStrike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Cyr"/>
                <a:cs typeface="Arial Cyr"/>
              </a:rPr>
              <a:t>млн.руб</a:t>
            </a:r>
            <a:r>
              <a:rPr lang="ru-RU" sz="18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Cyr"/>
                <a:cs typeface="Arial Cy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812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951692428"/>
              </p:ext>
            </p:extLst>
          </p:nvPr>
        </p:nvGraphicFramePr>
        <p:xfrm>
          <a:off x="467544" y="18864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323528" y="1124744"/>
            <a:ext cx="3168352" cy="5450011"/>
          </a:xfrm>
          <a:prstGeom prst="roundRect">
            <a:avLst>
              <a:gd name="adj" fmla="val 16667"/>
            </a:avLst>
          </a:prstGeom>
          <a:solidFill>
            <a:srgbClr val="604A7B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square" lIns="36576" tIns="32004" rIns="36576" bIns="32004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800" b="1" i="0" u="none" strike="noStrike" baseline="0" dirty="0">
                <a:solidFill>
                  <a:srgbClr val="FFFFFF"/>
                </a:solidFill>
                <a:latin typeface="Calibri"/>
              </a:rPr>
              <a:t>Налог на доходы </a:t>
            </a:r>
          </a:p>
          <a:p>
            <a:pPr algn="ctr" rtl="0">
              <a:defRPr sz="1000"/>
            </a:pPr>
            <a:r>
              <a:rPr lang="ru-RU" sz="1800" b="1" i="0" u="none" strike="noStrike" baseline="0" dirty="0">
                <a:solidFill>
                  <a:srgbClr val="FFFFFF"/>
                </a:solidFill>
                <a:latin typeface="Calibri"/>
              </a:rPr>
              <a:t>физических лиц</a:t>
            </a:r>
          </a:p>
          <a:p>
            <a:pPr algn="ctr" rtl="0">
              <a:defRPr sz="1000"/>
            </a:pPr>
            <a:r>
              <a:rPr lang="ru-RU" sz="1800" b="1" i="0" u="none" strike="noStrike" baseline="0" dirty="0">
                <a:solidFill>
                  <a:srgbClr val="FFFFFF"/>
                </a:solidFill>
                <a:latin typeface="Calibri"/>
              </a:rPr>
              <a:t>61,3% (323,4)</a:t>
            </a: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3583660" y="1124744"/>
            <a:ext cx="5184576" cy="1584176"/>
          </a:xfrm>
          <a:prstGeom prst="roundRect">
            <a:avLst>
              <a:gd name="adj" fmla="val 16667"/>
            </a:avLst>
          </a:prstGeom>
          <a:solidFill>
            <a:srgbClr val="F3C419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square" lIns="36576" tIns="32004" rIns="36576" bIns="32004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600" b="1" i="0" u="none" strike="noStrike" baseline="0" dirty="0">
                <a:solidFill>
                  <a:srgbClr val="000000"/>
                </a:solidFill>
                <a:latin typeface="Calibri"/>
              </a:rPr>
              <a:t>Доходы от использования и реализации имущества</a:t>
            </a:r>
          </a:p>
          <a:p>
            <a:pPr algn="ctr" rtl="0">
              <a:lnSpc>
                <a:spcPts val="1600"/>
              </a:lnSpc>
              <a:defRPr sz="1000"/>
            </a:pPr>
            <a:r>
              <a:rPr lang="ru-RU" sz="1600" b="1" i="0" u="none" strike="noStrike" baseline="0" dirty="0">
                <a:solidFill>
                  <a:srgbClr val="000000"/>
                </a:solidFill>
                <a:latin typeface="Calibri"/>
              </a:rPr>
              <a:t>18,5% (97,4)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583660" y="2769629"/>
            <a:ext cx="5184576" cy="10801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square" lIns="36576" tIns="36576" rIns="36576" bIns="36576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ts val="1600"/>
              </a:lnSpc>
              <a:defRPr sz="1000"/>
            </a:pPr>
            <a:r>
              <a:rPr lang="ru-RU" sz="1400" b="1" i="0" u="none" strike="noStrike" baseline="0" dirty="0">
                <a:solidFill>
                  <a:srgbClr val="FFFFFF"/>
                </a:solidFill>
                <a:latin typeface="Calibri"/>
              </a:rPr>
              <a:t>Д</a:t>
            </a:r>
            <a:r>
              <a:rPr lang="ru-RU" sz="1600" b="1" i="0" u="none" strike="noStrike" baseline="0" dirty="0">
                <a:solidFill>
                  <a:srgbClr val="FFFFFF"/>
                </a:solidFill>
                <a:latin typeface="Calibri"/>
              </a:rPr>
              <a:t>оходы от оказания платных услуг (работ) и компенсации затрат государства 6,7% (35,3)</a:t>
            </a: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3583661" y="3945298"/>
            <a:ext cx="5184575" cy="92494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square" lIns="36576" tIns="36576" rIns="36576" bIns="36576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ts val="1600"/>
              </a:lnSpc>
              <a:defRPr sz="1000"/>
            </a:pPr>
            <a:r>
              <a:rPr lang="ru-RU" sz="1600" b="1" i="0" u="none" strike="noStrike" baseline="0" dirty="0">
                <a:solidFill>
                  <a:srgbClr val="FFFFFF"/>
                </a:solidFill>
                <a:latin typeface="Calibri"/>
              </a:rPr>
              <a:t>Единый налог на вмененный доход</a:t>
            </a:r>
          </a:p>
          <a:p>
            <a:pPr algn="ctr" rtl="0">
              <a:lnSpc>
                <a:spcPts val="1600"/>
              </a:lnSpc>
              <a:defRPr sz="1000"/>
            </a:pPr>
            <a:r>
              <a:rPr lang="ru-RU" sz="1600" b="1" i="0" u="none" strike="noStrike" baseline="0" dirty="0">
                <a:solidFill>
                  <a:srgbClr val="FFFFFF"/>
                </a:solidFill>
                <a:latin typeface="Calibri"/>
              </a:rPr>
              <a:t>6,1 % (32,2)</a:t>
            </a: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3651563" y="4930010"/>
            <a:ext cx="5184575" cy="48202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square" lIns="36576" tIns="36576" rIns="36576" bIns="36576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600" b="1" i="0" u="none" strike="noStrike" baseline="0" dirty="0">
                <a:solidFill>
                  <a:srgbClr val="000000"/>
                </a:solidFill>
                <a:latin typeface="Calibri"/>
              </a:rPr>
              <a:t>Плата за негативное воздействие на окружающую среду </a:t>
            </a:r>
          </a:p>
          <a:p>
            <a:pPr algn="ctr" rtl="0">
              <a:lnSpc>
                <a:spcPts val="1600"/>
              </a:lnSpc>
              <a:defRPr sz="1000"/>
            </a:pPr>
            <a:r>
              <a:rPr lang="ru-RU" sz="1600" b="1" i="0" u="none" strike="noStrike" baseline="0" dirty="0">
                <a:solidFill>
                  <a:srgbClr val="000000"/>
                </a:solidFill>
                <a:latin typeface="Calibri"/>
              </a:rPr>
              <a:t>2,1% (10,8)</a:t>
            </a: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3651564" y="5517232"/>
            <a:ext cx="5184575" cy="432048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square" lIns="36576" tIns="32004" rIns="36576" bIns="32004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600" b="1" i="0" u="none" strike="noStrike" baseline="0" dirty="0">
                <a:solidFill>
                  <a:srgbClr val="000000"/>
                </a:solidFill>
                <a:latin typeface="Calibri"/>
              </a:rPr>
              <a:t>Налог на прибыль организаций</a:t>
            </a:r>
          </a:p>
          <a:p>
            <a:pPr algn="ctr" rtl="0">
              <a:lnSpc>
                <a:spcPts val="1600"/>
              </a:lnSpc>
              <a:defRPr sz="1000"/>
            </a:pPr>
            <a:r>
              <a:rPr lang="ru-RU" sz="1600" b="1" i="0" u="none" strike="noStrike" baseline="0" dirty="0">
                <a:solidFill>
                  <a:srgbClr val="000000"/>
                </a:solidFill>
                <a:latin typeface="Calibri"/>
              </a:rPr>
              <a:t>1,6% (8,6)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3631573" y="6021288"/>
            <a:ext cx="2160240" cy="553467"/>
          </a:xfrm>
          <a:prstGeom prst="roundRect">
            <a:avLst>
              <a:gd name="adj" fmla="val 16667"/>
            </a:avLst>
          </a:prstGeom>
          <a:solidFill>
            <a:srgbClr val="FAC09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square" lIns="36576" tIns="36576" rIns="36576" bIns="36576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ts val="1600"/>
              </a:lnSpc>
              <a:defRPr sz="1000"/>
            </a:pPr>
            <a:r>
              <a:rPr lang="ru-RU" sz="1400" b="1" i="0" u="none" strike="noStrike" baseline="0" dirty="0">
                <a:solidFill>
                  <a:srgbClr val="000000"/>
                </a:solidFill>
                <a:latin typeface="Calibri"/>
              </a:rPr>
              <a:t>Акцизы по подакцизным товарам 1,5% (7,8)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5882619" y="6021287"/>
            <a:ext cx="1872208" cy="553467"/>
          </a:xfrm>
          <a:prstGeom prst="roundRect">
            <a:avLst>
              <a:gd name="adj" fmla="val 16667"/>
            </a:avLst>
          </a:prstGeom>
          <a:solidFill>
            <a:srgbClr val="31859C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square" lIns="36576" tIns="36576" rIns="36576" bIns="36576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ts val="1600"/>
              </a:lnSpc>
              <a:defRPr sz="1000"/>
            </a:pPr>
            <a:r>
              <a:rPr lang="ru-RU" sz="1400" b="1" i="0" u="none" strike="noStrike" baseline="0" dirty="0">
                <a:solidFill>
                  <a:srgbClr val="FFFFFF"/>
                </a:solidFill>
                <a:latin typeface="Calibri"/>
              </a:rPr>
              <a:t>Государственная пошлина 1,4% (7,6)</a:t>
            </a: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7840667" y="6021286"/>
            <a:ext cx="1008112" cy="553469"/>
          </a:xfrm>
          <a:prstGeom prst="roundRect">
            <a:avLst>
              <a:gd name="adj" fmla="val 16667"/>
            </a:avLst>
          </a:prstGeom>
          <a:solidFill>
            <a:srgbClr val="77933C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square" lIns="36576" tIns="36576" rIns="36576" bIns="36576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ts val="1600"/>
              </a:lnSpc>
              <a:defRPr sz="1000"/>
            </a:pPr>
            <a:r>
              <a:rPr lang="ru-RU" sz="1400" b="1" i="0" u="none" strike="noStrike" baseline="0" dirty="0">
                <a:solidFill>
                  <a:srgbClr val="FFFFFF"/>
                </a:solidFill>
                <a:latin typeface="Calibri"/>
              </a:rPr>
              <a:t>Прочие</a:t>
            </a:r>
          </a:p>
          <a:p>
            <a:pPr algn="ctr" rtl="0">
              <a:lnSpc>
                <a:spcPts val="1600"/>
              </a:lnSpc>
              <a:defRPr sz="1000"/>
            </a:pPr>
            <a:r>
              <a:rPr lang="ru-RU" sz="1400" b="1" i="0" u="none" strike="noStrike" baseline="0" dirty="0">
                <a:solidFill>
                  <a:srgbClr val="FFFFFF"/>
                </a:solidFill>
                <a:latin typeface="Calibri"/>
              </a:rPr>
              <a:t>0,8% (4,3)</a:t>
            </a:r>
          </a:p>
        </p:txBody>
      </p:sp>
    </p:spTree>
    <p:extLst>
      <p:ext uri="{BB962C8B-B14F-4D97-AF65-F5344CB8AC3E}">
        <p14:creationId xmlns:p14="http://schemas.microsoft.com/office/powerpoint/2010/main" xmlns="" val="18987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8273148"/>
              </p:ext>
            </p:extLst>
          </p:nvPr>
        </p:nvGraphicFramePr>
        <p:xfrm>
          <a:off x="126816" y="990734"/>
          <a:ext cx="9073008" cy="5822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37345685"/>
              </p:ext>
            </p:extLst>
          </p:nvPr>
        </p:nvGraphicFramePr>
        <p:xfrm>
          <a:off x="529208" y="116632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434" name="Picture 2" descr="C:\Users\Sergey\Desktop\ПРЕЗЕНТАЦИЯ\Стрелки\0_884ee_d5750e3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13102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67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4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2848</TotalTime>
  <Words>2939</Words>
  <Application>Microsoft Office PowerPoint</Application>
  <PresentationFormat>Экран (4:3)</PresentationFormat>
  <Paragraphs>537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34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Андрей М. Сенин</cp:lastModifiedBy>
  <cp:revision>239</cp:revision>
  <cp:lastPrinted>2014-12-03T03:34:29Z</cp:lastPrinted>
  <dcterms:created xsi:type="dcterms:W3CDTF">2014-11-26T12:17:43Z</dcterms:created>
  <dcterms:modified xsi:type="dcterms:W3CDTF">2014-12-24T04:43:44Z</dcterms:modified>
</cp:coreProperties>
</file>